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sldIdLst>
    <p:sldId id="256" r:id="rId2"/>
    <p:sldId id="257" r:id="rId3"/>
    <p:sldId id="258" r:id="rId4"/>
    <p:sldId id="294" r:id="rId5"/>
    <p:sldId id="289" r:id="rId6"/>
    <p:sldId id="292" r:id="rId7"/>
    <p:sldId id="293" r:id="rId8"/>
    <p:sldId id="290" r:id="rId9"/>
    <p:sldId id="291" r:id="rId10"/>
    <p:sldId id="295" r:id="rId11"/>
    <p:sldId id="296" r:id="rId12"/>
    <p:sldId id="298" r:id="rId13"/>
    <p:sldId id="297"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259" r:id="rId35"/>
    <p:sldId id="319" r:id="rId36"/>
    <p:sldId id="260" r:id="rId37"/>
    <p:sldId id="320" r:id="rId38"/>
    <p:sldId id="321" r:id="rId39"/>
    <p:sldId id="261" r:id="rId40"/>
    <p:sldId id="262" r:id="rId41"/>
    <p:sldId id="263" r:id="rId42"/>
    <p:sldId id="264" r:id="rId43"/>
    <p:sldId id="265" r:id="rId44"/>
    <p:sldId id="266" r:id="rId45"/>
    <p:sldId id="322" r:id="rId46"/>
    <p:sldId id="323" r:id="rId47"/>
    <p:sldId id="324" r:id="rId48"/>
    <p:sldId id="325" r:id="rId49"/>
    <p:sldId id="326" r:id="rId50"/>
    <p:sldId id="327" r:id="rId51"/>
    <p:sldId id="328"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329" r:id="rId65"/>
    <p:sldId id="330" r:id="rId66"/>
    <p:sldId id="279" r:id="rId67"/>
    <p:sldId id="331" r:id="rId68"/>
    <p:sldId id="280" r:id="rId69"/>
    <p:sldId id="332" r:id="rId70"/>
    <p:sldId id="281" r:id="rId71"/>
    <p:sldId id="282" r:id="rId72"/>
    <p:sldId id="283" r:id="rId73"/>
    <p:sldId id="284" r:id="rId74"/>
    <p:sldId id="285" r:id="rId75"/>
    <p:sldId id="286" r:id="rId76"/>
    <p:sldId id="287" r:id="rId77"/>
    <p:sldId id="288" r:id="rId78"/>
  </p:sldIdLst>
  <p:sldSz cx="4572000" cy="3441700"/>
  <p:notesSz cx="4572000" cy="3441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42" autoAdjust="0"/>
    <p:restoredTop sz="94700" autoAdjust="0"/>
  </p:normalViewPr>
  <p:slideViewPr>
    <p:cSldViewPr>
      <p:cViewPr>
        <p:scale>
          <a:sx n="170" d="100"/>
          <a:sy n="170" d="100"/>
        </p:scale>
        <p:origin x="2766" y="576"/>
      </p:cViewPr>
      <p:guideLst>
        <p:guide orient="horz" pos="2880"/>
        <p:guide pos="2160"/>
      </p:guideLst>
    </p:cSldViewPr>
  </p:slideViewPr>
  <p:outlineViewPr>
    <p:cViewPr>
      <p:scale>
        <a:sx n="33" d="100"/>
        <a:sy n="33" d="100"/>
      </p:scale>
      <p:origin x="0" y="-6534"/>
    </p:cViewPr>
  </p:outlineViewPr>
  <p:notesTextViewPr>
    <p:cViewPr>
      <p:scale>
        <a:sx n="100" d="100"/>
        <a:sy n="100" d="100"/>
      </p:scale>
      <p:origin x="0" y="0"/>
    </p:cViewPr>
  </p:notesTextViewPr>
  <p:sorterViewPr>
    <p:cViewPr>
      <p:scale>
        <a:sx n="100" d="100"/>
        <a:sy n="100" d="100"/>
      </p:scale>
      <p:origin x="0" y="-17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8:33:11.37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9,'0'-3,"10"-2,2 5,3 0,1 5,2 1,7-1,-2 9,0 1,-6 2,-1-3,-4-3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4:34.79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3,'292'-2,"310"4,-347 26,-189-18,-65-10,109 15,136 2,-199-14,-1 1,66 16,-63-10,99 6,-80-15,-10-2,-1 3,0 3,71 14,-74-8,0-3,84 3,114-13,-86-2,-127 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4:38.70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1,'2604'0,"-2564"0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3:38.74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0,'6'0,"8"0,10 0,8 0,6 0,3 0,4 0,2 0,0 0,1 0,-3 0,1 0,-2 0,0 0,2 0,-1 0,1 0,-8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3:39.9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0,'6'0,"8"0,10 0,7 0,7 0,7 0,0 0,3 0,-2 0,0 0,-1 0,0 0,-1 0,0 0,2 0,-7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3:44.0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 34,'-1'0,"1"0,0-1,-1 1,1 0,-1 0,1-1,0 1,0 0,-1-1,1 1,0-1,0 1,-1 0,1-1,0 1,0-1,0 1,0 0,-1-1,1 1,0-1,0 1,0-1,0 1,0-1,0 1,0-1,0 1,1 0,-1-1,0 1,0-1,0 1,0-1,0 1,1 0,-1-1,20-9,30 3,-48 6,45 0,0 2,60 9,-48-4,-15 0,43 13,16 1,-66-15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3:45.8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1,'0'3,"6"1,10-1,9 0,10-1,6 0,3-2,3 1,-1-1,1 0,-2-1,1 1,-3 0,2 0,1 0,-1 0,-9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3:49.3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0,'31'1,"-1"1,1 2,-1 1,1 1,-2 2,1 1,-1 1,37 18,-48-20,-1-2,1 0,1-2,-1 1,1-2,27 1,118-5,-82-1,95 1,-139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3:51.8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73,'2'-2,"1"0,-1 1,1 0,0-1,-1 1,1 0,0 0,0 0,0 1,0-1,0 1,0-1,0 1,3 0,5-1,71-19,-42 9,1 2,59-6,235 13,-173 4,-124 0,1 2,43 9,-56-8,6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3:53.90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0,'1184'0,"-1145"0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6:52.8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20,'0'-1,"1"1,0-1,-1 0,1 0,0 1,0-1,-1 1,1-1,0 0,0 1,0-1,0 1,-1 0,1-1,0 1,0 0,0-1,0 1,0 0,0 0,0 0,1 0,29-3,-27 2,367-4,-215 7,302 16,-48-19,-372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20:03:41.7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935 0,'-62'9,"18"-1,-410 11,434-18,-1 1,0 1,1 1,0 1,-20 7,-39 10,-57-1,119-19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6:59.74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36,'3'-2,"4"-5,7-1,9 1,5 2,0 1,4 2,2 1,5 1,1 0,3 0,-5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7:01.8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594 0,'-18'12,"-14"4,-8-1,-7-3,0-3,-1-4,-2-2,2-2,0-1,3 0,-1-1,3 0,-1 1,7-1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3:02:37.21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57,'0'-2,"1"0,0 0,0 0,-1 0,1 0,0 0,0 0,1 1,-1-1,0 0,1 0,-1 1,1-1,-1 1,1-1,0 1,0 0,-1 0,1 0,0 0,0 0,0 0,0 0,0 1,0-1,4 0,57-11,-63 12,107-6,189 14,-51 2,-216-11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3:02:38.77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16,'3'-2,"1"1,0-1,-1 1,1 0,0 0,0 0,0 1,-1-1,1 1,6 0,-6 0,364-5,-207 7,-132-2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09:11:28.202"/>
    </inkml:context>
    <inkml:brush xml:id="br0">
      <inkml:brushProperty name="width" value="0.05" units="cm"/>
      <inkml:brushProperty name="height" value="0.05" units="cm"/>
      <inkml:brushProperty name="color" value="#E71224"/>
    </inkml:brush>
  </inkml:definitions>
  <inkml:trace contextRef="#ctx0" brushRef="#br0">0 3096 24575,'3616'0'0,"-3594"-1"0,0-1 0,0-1 0,0 0 0,-1-2 0,1-1 0,-1 0 0,0-2 0,30-15 0,-23 8 0,-1-1 0,0-1 0,-2-1 0,0-2 0,30-29 0,-43 36 0,0-1 0,-1-1 0,-1 0 0,0 0 0,-1-1 0,12-26 0,30-106 0,-37 102 0,5-8 0,-4-2 0,-1 0 0,-3-1 0,-3 0 0,2-74 0,-13-1012 0,2 1078 0,-4 1 0,-3 0 0,-24-103 0,-44-76 0,67 204 0,-3 0 0,-1 1 0,-1 0 0,-3 1 0,0 1 0,-46-68 0,57 97 10,0 1 0,0-1 0,-1 1 0,0 1 0,0-1 0,0 1 0,-1 0 0,0 1 0,0 0 0,0 0 0,-16-5 0,-2 2-505,1 2 0,-46-4 0,45 7-6331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2:00:31.205"/>
    </inkml:context>
    <inkml:brush xml:id="br0">
      <inkml:brushProperty name="width" value="0.05" units="cm"/>
      <inkml:brushProperty name="height" value="0.05" units="cm"/>
      <inkml:brushProperty name="color" value="#E71224"/>
    </inkml:brush>
  </inkml:definitions>
  <inkml:trace contextRef="#ctx0" brushRef="#br0">430 328 24575,'-26'0'0,"-26"-1"0,-76 10 0,114-7 0,1 0 0,0 1 0,0 0 0,1 1 0,-1 0 0,1 1 0,0 1 0,0 0 0,0 1 0,1 0 0,-12 9 0,17-10 0,0 1 0,1 0 0,-1 0 0,1 0 0,1 1 0,-1-1 0,1 1 0,1 0 0,-1 1 0,1-1 0,1 1 0,0-1 0,0 1 0,-1 17 0,0 12 0,3 0 0,4 48 0,0-30 0,-1-26 0,1 0 0,1 0 0,2-1 0,1 1 0,1-1 0,2-1 0,16 34 0,117 186 0,-110-194 0,247 356 0,-269-395 0,0-1 0,-1 2 0,-1 0 0,0 0 0,-1 1 0,-1 0 0,0 0 0,-2 1 0,0 0 0,-1 0 0,0 1 0,-2-1 0,0 1 0,-1 0 0,-1 30 0,-2-4 0,0-9 0,5 60 0,-3-84 0,2 1 0,-1 0 0,2-1 0,-1 0 0,2 0 0,0 0 0,0 0 0,11 16 0,-3-11 0,0 0 0,2 0 0,0-1 0,0-1 0,2-1 0,0 0 0,0-1 0,1-1 0,1 0 0,24 10 0,27 9 0,115 34 0,-161-57 0,1393 363 0,-1376-363 0,152 25 0,-170-31 0,-1-1 0,1-1 0,0 0 0,0-2 0,0-1 0,30-8 0,172-70 0,-87 27 0,598-256 0,-632 263 0,23-9 0,-2-5 0,131-88 0,-174 85 0,-3-4 0,132-145 0,-108 104 0,-65 65 0,-2-2 0,-3-2 0,-1 0 0,47-102 0,-47 86 0,3 0 0,73-99 0,114-141 0,-115 151 0,-69 103 0,-19 25 0,0-1 0,15-29 0,-29 44 0,1-1 0,-2 0 0,1 0 0,-2 0 0,0 0 0,0-1 0,-1 1 0,1-20 0,-2 8 0,-1-1 0,-1 1 0,-1-1 0,0 1 0,-12-41 0,12 58 0,-1-1 0,1 1 0,-2-1 0,1 1 0,-1 0 0,0 0 0,0 1 0,-1-1 0,0 1 0,0 0 0,-1 0 0,0 1 0,1 0 0,-2 0 0,1 0 0,-1 0 0,1 1 0,-1 0 0,-1 1 0,1 0 0,-11-4 0,-18 0 0,1 1 0,-1 2 0,1 2 0,-1 1 0,-68 7 0,8-1 0,-1560-1 0,883-6 0,692-3 0,-148-27 0,152 19 0,-33-7 0,-120-15 0,-499 28 0,394 11 0,313-4 0,-36-1 0,-1 2 0,1 4 0,-59 10 0,99-11 0,1 1 0,-1 0 0,1 2 0,0-1 0,0 2 0,1 0 0,0 1 0,1 1 0,0 1 0,0 0 0,1 0 0,0 2 0,-22 26 0,9-2 0,2 1 0,-27 55 0,14-22 0,24-47 0,7-10 0,-1 0 0,0-1 0,-16 20 0,20-29 0,0-1 0,0 1 0,0-1 0,0 1 0,-1-1 0,1 0 0,-1-1 0,0 1 0,0-1 0,0 0 0,0 0 0,0-1 0,0 1 0,-9 0 0,-38 2 0,0-2 0,-76-8 0,59 3 0,17-1-1365,3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4:12.45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58,'34'2,"-1"1,1 2,37 11,-31-7,65 7,339-16,-419-2,0 0,0-2,-1-1,1-1,-1-1,24-11,-18 8,0 2,52-7,-15 3,0 3,2 2,-1 3,85 7,-43-1,-72-2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4:14.1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1,'5'2,"0"1,0-1,0 0,0-1,1 1,-1-1,0 0,1 0,-1-1,1 1,0-1,5-1,5 1,139 1,-107-3,1 3,0 1,0 3,51 11,-44-4,0-3,102 5,119-15,-107-2,1298 3,-1429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4:17.6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38,'0'-1,"1"0,-1 0,1 1,-1-1,1 0,0 1,-1-1,1 0,0 1,0-1,0 1,-1 0,1-1,0 1,0-1,0 1,0 0,0 0,0 0,-1-1,1 1,0 0,2 0,32-7,151-8,206 10,-228 6,-2-2,244 4,-156 14,-214-16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4:28.6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34,'35'10,"0"-1,1-2,0-2,40 2,149-7,-111-3,671 3,-766-1,1-1,-1-1,26-7,36-5,136-19,-183 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0T12:44:32.37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0,'1803'0,"-1582"15,-183-12,-13 1,-1 1,35 11,-35-9,0-1,39 6,-17-9,100 15,-75-6,53 13,-84-13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81200"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589213" y="0"/>
            <a:ext cx="1981200" cy="173038"/>
          </a:xfrm>
          <a:prstGeom prst="rect">
            <a:avLst/>
          </a:prstGeom>
        </p:spPr>
        <p:txBody>
          <a:bodyPr vert="horz" lIns="91440" tIns="45720" rIns="91440" bIns="45720" rtlCol="0"/>
          <a:lstStyle>
            <a:lvl1pPr algn="r">
              <a:defRPr sz="1200"/>
            </a:lvl1pPr>
          </a:lstStyle>
          <a:p>
            <a:fld id="{5797B507-5218-4F48-9EB0-66E984C08FC6}" type="datetimeFigureOut">
              <a:rPr lang="en-US" smtClean="0"/>
              <a:t>3/11/2023</a:t>
            </a:fld>
            <a:endParaRPr lang="en-US"/>
          </a:p>
        </p:txBody>
      </p:sp>
      <p:sp>
        <p:nvSpPr>
          <p:cNvPr id="4" name="Slide Image Placeholder 3"/>
          <p:cNvSpPr>
            <a:spLocks noGrp="1" noRot="1" noChangeAspect="1"/>
          </p:cNvSpPr>
          <p:nvPr>
            <p:ph type="sldImg" idx="2"/>
          </p:nvPr>
        </p:nvSpPr>
        <p:spPr>
          <a:xfrm>
            <a:off x="1514475" y="430213"/>
            <a:ext cx="1543050" cy="116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1655763"/>
            <a:ext cx="3657600" cy="13557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68663"/>
            <a:ext cx="1981200"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589213" y="3268663"/>
            <a:ext cx="1981200" cy="173037"/>
          </a:xfrm>
          <a:prstGeom prst="rect">
            <a:avLst/>
          </a:prstGeom>
        </p:spPr>
        <p:txBody>
          <a:bodyPr vert="horz" lIns="91440" tIns="45720" rIns="91440" bIns="45720" rtlCol="0" anchor="b"/>
          <a:lstStyle>
            <a:lvl1pPr algn="r">
              <a:defRPr sz="1200"/>
            </a:lvl1pPr>
          </a:lstStyle>
          <a:p>
            <a:fld id="{D804023D-E4BB-40E2-B0A1-3B96B1794792}" type="slidenum">
              <a:rPr lang="en-US" smtClean="0"/>
              <a:t>‹#›</a:t>
            </a:fld>
            <a:endParaRPr lang="en-US"/>
          </a:p>
        </p:txBody>
      </p:sp>
    </p:spTree>
    <p:extLst>
      <p:ext uri="{BB962C8B-B14F-4D97-AF65-F5344CB8AC3E}">
        <p14:creationId xmlns:p14="http://schemas.microsoft.com/office/powerpoint/2010/main" val="3694071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04023D-E4BB-40E2-B0A1-3B96B1794792}" type="slidenum">
              <a:rPr lang="en-US" smtClean="0"/>
              <a:t>19</a:t>
            </a:fld>
            <a:endParaRPr lang="en-US"/>
          </a:p>
        </p:txBody>
      </p:sp>
    </p:spTree>
    <p:extLst>
      <p:ext uri="{BB962C8B-B14F-4D97-AF65-F5344CB8AC3E}">
        <p14:creationId xmlns:p14="http://schemas.microsoft.com/office/powerpoint/2010/main" val="72979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04023D-E4BB-40E2-B0A1-3B96B1794792}" type="slidenum">
              <a:rPr lang="en-US" smtClean="0"/>
              <a:t>34</a:t>
            </a:fld>
            <a:endParaRPr lang="en-US"/>
          </a:p>
        </p:txBody>
      </p:sp>
    </p:spTree>
    <p:extLst>
      <p:ext uri="{BB962C8B-B14F-4D97-AF65-F5344CB8AC3E}">
        <p14:creationId xmlns:p14="http://schemas.microsoft.com/office/powerpoint/2010/main" val="840745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17219" y="1234186"/>
            <a:ext cx="3337560" cy="3613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85800" y="1927352"/>
            <a:ext cx="3200400" cy="8604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Carlito"/>
                <a:cs typeface="Carlito"/>
              </a:defRPr>
            </a:lvl1pPr>
          </a:lstStyle>
          <a:p>
            <a:endParaRPr/>
          </a:p>
        </p:txBody>
      </p:sp>
      <p:sp>
        <p:nvSpPr>
          <p:cNvPr id="3" name="Holder 3"/>
          <p:cNvSpPr>
            <a:spLocks noGrp="1"/>
          </p:cNvSpPr>
          <p:nvPr>
            <p:ph sz="half" idx="2"/>
          </p:nvPr>
        </p:nvSpPr>
        <p:spPr>
          <a:xfrm>
            <a:off x="228600" y="791591"/>
            <a:ext cx="1988820" cy="227152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54580" y="791591"/>
            <a:ext cx="1988820" cy="227152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27811" y="89662"/>
            <a:ext cx="3516376" cy="635000"/>
          </a:xfrm>
          <a:prstGeom prst="rect">
            <a:avLst/>
          </a:prstGeom>
        </p:spPr>
        <p:txBody>
          <a:bodyPr wrap="square" lIns="0" tIns="0" rIns="0" bIns="0">
            <a:spAutoFit/>
          </a:bodyPr>
          <a:lstStyle>
            <a:lvl1pPr>
              <a:defRPr sz="2000" b="0" i="0">
                <a:solidFill>
                  <a:schemeClr val="tx1"/>
                </a:solidFill>
                <a:latin typeface="Carlito"/>
                <a:cs typeface="Carlito"/>
              </a:defRPr>
            </a:lvl1pPr>
          </a:lstStyle>
          <a:p>
            <a:endParaRPr/>
          </a:p>
        </p:txBody>
      </p:sp>
      <p:sp>
        <p:nvSpPr>
          <p:cNvPr id="3" name="Holder 3"/>
          <p:cNvSpPr>
            <a:spLocks noGrp="1"/>
          </p:cNvSpPr>
          <p:nvPr>
            <p:ph type="body" idx="1"/>
          </p:nvPr>
        </p:nvSpPr>
        <p:spPr>
          <a:xfrm>
            <a:off x="261874" y="800100"/>
            <a:ext cx="4048251" cy="15379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554480" y="3200781"/>
            <a:ext cx="1463040" cy="1720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28600" y="3200781"/>
            <a:ext cx="1051560" cy="1720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3/11/2023</a:t>
            </a:fld>
            <a:endParaRPr lang="en-US"/>
          </a:p>
        </p:txBody>
      </p:sp>
      <p:sp>
        <p:nvSpPr>
          <p:cNvPr id="6" name="Holder 6"/>
          <p:cNvSpPr>
            <a:spLocks noGrp="1"/>
          </p:cNvSpPr>
          <p:nvPr>
            <p:ph type="sldNum" sz="quarter" idx="7"/>
          </p:nvPr>
        </p:nvSpPr>
        <p:spPr>
          <a:xfrm>
            <a:off x="3291840" y="3200781"/>
            <a:ext cx="1051560" cy="1720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ustomXml" Target="../ink/ink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41.jp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customXml" Target="../ink/ink6.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42.jp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customXml" Target="../ink/ink9.xml"/><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customXml" Target="../ink/ink11.xml"/></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customXml" Target="../ink/ink17.xml"/><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55.png"/><Relationship Id="rId2" Type="http://schemas.openxmlformats.org/officeDocument/2006/relationships/image" Target="../media/image43.jpg"/><Relationship Id="rId16"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customXml" Target="../ink/ink15.xml"/><Relationship Id="rId1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hyperlink" Target="https://newatlas.com/medical/yale-video-brain-dead-neuron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customXml" Target="../ink/ink19.xml"/><Relationship Id="rId7" Type="http://schemas.openxmlformats.org/officeDocument/2006/relationships/customXml" Target="../ink/ink21.xml"/><Relationship Id="rId2" Type="http://schemas.openxmlformats.org/officeDocument/2006/relationships/image" Target="../media/image74.jpg"/><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customXml" Target="../ink/ink20.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6.jpg"/><Relationship Id="rId7" Type="http://schemas.openxmlformats.org/officeDocument/2006/relationships/image" Target="../media/image83.png"/><Relationship Id="rId2" Type="http://schemas.openxmlformats.org/officeDocument/2006/relationships/image" Target="../media/image75.jpg"/><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82.png"/><Relationship Id="rId4" Type="http://schemas.openxmlformats.org/officeDocument/2006/relationships/customXml" Target="../ink/ink2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hyperlink" Target="https://neurosciencenews.com/long-term-memory-neurons-17398/" TargetMode="Externa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7219" y="1234186"/>
            <a:ext cx="3336925" cy="361315"/>
          </a:xfrm>
          <a:prstGeom prst="rect">
            <a:avLst/>
          </a:prstGeom>
        </p:spPr>
        <p:txBody>
          <a:bodyPr vert="horz" wrap="square" lIns="0" tIns="12700" rIns="0" bIns="0" rtlCol="0">
            <a:spAutoFit/>
          </a:bodyPr>
          <a:lstStyle/>
          <a:p>
            <a:pPr marL="12700">
              <a:lnSpc>
                <a:spcPct val="100000"/>
              </a:lnSpc>
              <a:spcBef>
                <a:spcPts val="100"/>
              </a:spcBef>
            </a:pPr>
            <a:r>
              <a:rPr sz="2200" spc="-5" dirty="0">
                <a:latin typeface="Carlito"/>
                <a:cs typeface="Carlito"/>
              </a:rPr>
              <a:t>Studying </a:t>
            </a:r>
            <a:r>
              <a:rPr sz="2200" dirty="0">
                <a:latin typeface="Carlito"/>
                <a:cs typeface="Carlito"/>
              </a:rPr>
              <a:t>the </a:t>
            </a:r>
            <a:r>
              <a:rPr sz="2200" spc="-5" dirty="0">
                <a:latin typeface="Carlito"/>
                <a:cs typeface="Carlito"/>
              </a:rPr>
              <a:t>Nervous</a:t>
            </a:r>
            <a:r>
              <a:rPr sz="2200" spc="-45" dirty="0">
                <a:latin typeface="Carlito"/>
                <a:cs typeface="Carlito"/>
              </a:rPr>
              <a:t> </a:t>
            </a:r>
            <a:r>
              <a:rPr sz="2200" spc="-15" dirty="0">
                <a:latin typeface="Carlito"/>
                <a:cs typeface="Carlito"/>
              </a:rPr>
              <a:t>System</a:t>
            </a:r>
            <a:endParaRPr sz="2200">
              <a:latin typeface="Carlito"/>
              <a:cs typeface="Carlito"/>
            </a:endParaRPr>
          </a:p>
        </p:txBody>
      </p:sp>
      <p:sp>
        <p:nvSpPr>
          <p:cNvPr id="3" name="object 3"/>
          <p:cNvSpPr txBox="1"/>
          <p:nvPr/>
        </p:nvSpPr>
        <p:spPr>
          <a:xfrm>
            <a:off x="1870201" y="1940560"/>
            <a:ext cx="831850" cy="269875"/>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888888"/>
                </a:solidFill>
                <a:latin typeface="Carlito"/>
                <a:cs typeface="Carlito"/>
              </a:rPr>
              <a:t>Chapter</a:t>
            </a:r>
            <a:r>
              <a:rPr sz="1600" spc="-50" dirty="0">
                <a:solidFill>
                  <a:srgbClr val="888888"/>
                </a:solidFill>
                <a:latin typeface="Carlito"/>
                <a:cs typeface="Carlito"/>
              </a:rPr>
              <a:t> </a:t>
            </a:r>
            <a:r>
              <a:rPr sz="1600" dirty="0">
                <a:solidFill>
                  <a:srgbClr val="888888"/>
                </a:solidFill>
                <a:latin typeface="Carlito"/>
                <a:cs typeface="Carlito"/>
              </a:rPr>
              <a:t>1</a:t>
            </a:r>
            <a:endParaRPr sz="1600" dirty="0">
              <a:latin typeface="Carlito"/>
              <a:cs typeface="Carlito"/>
            </a:endParaRPr>
          </a:p>
        </p:txBody>
      </p:sp>
      <p:sp>
        <p:nvSpPr>
          <p:cNvPr id="4" name="object 4"/>
          <p:cNvSpPr txBox="1"/>
          <p:nvPr/>
        </p:nvSpPr>
        <p:spPr>
          <a:xfrm>
            <a:off x="4245864" y="3206750"/>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a:t>
            </a:r>
            <a:endParaRPr sz="600">
              <a:latin typeface="Carlito"/>
              <a:cs typeface="Carl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4012-D4E3-09AE-C732-E6502BC99C74}"/>
              </a:ext>
            </a:extLst>
          </p:cNvPr>
          <p:cNvSpPr>
            <a:spLocks noGrp="1"/>
          </p:cNvSpPr>
          <p:nvPr>
            <p:ph type="title"/>
          </p:nvPr>
        </p:nvSpPr>
        <p:spPr>
          <a:xfrm>
            <a:off x="0" y="1187450"/>
            <a:ext cx="1605788" cy="553998"/>
          </a:xfrm>
        </p:spPr>
        <p:txBody>
          <a:bodyPr/>
          <a:lstStyle/>
          <a:p>
            <a:r>
              <a:rPr lang="en-US" sz="3600" dirty="0">
                <a:highlight>
                  <a:srgbClr val="FFFF00"/>
                </a:highlight>
              </a:rPr>
              <a:t>Neurons</a:t>
            </a:r>
          </a:p>
        </p:txBody>
      </p:sp>
      <p:pic>
        <p:nvPicPr>
          <p:cNvPr id="6" name="Picture 5">
            <a:extLst>
              <a:ext uri="{FF2B5EF4-FFF2-40B4-BE49-F238E27FC236}">
                <a16:creationId xmlns:a16="http://schemas.microsoft.com/office/drawing/2014/main" id="{3B2E6401-789D-E124-A4E1-9BB33A3791AD}"/>
              </a:ext>
            </a:extLst>
          </p:cNvPr>
          <p:cNvPicPr>
            <a:picLocks noChangeAspect="1"/>
          </p:cNvPicPr>
          <p:nvPr/>
        </p:nvPicPr>
        <p:blipFill>
          <a:blip r:embed="rId2"/>
          <a:stretch>
            <a:fillRect/>
          </a:stretch>
        </p:blipFill>
        <p:spPr>
          <a:xfrm>
            <a:off x="1726735" y="820424"/>
            <a:ext cx="2746021" cy="2023259"/>
          </a:xfrm>
          <a:prstGeom prst="rect">
            <a:avLst/>
          </a:prstGeom>
        </p:spPr>
      </p:pic>
    </p:spTree>
    <p:extLst>
      <p:ext uri="{BB962C8B-B14F-4D97-AF65-F5344CB8AC3E}">
        <p14:creationId xmlns:p14="http://schemas.microsoft.com/office/powerpoint/2010/main" val="833915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F55C-1221-C468-BCDD-E3C24A2B222D}"/>
              </a:ext>
            </a:extLst>
          </p:cNvPr>
          <p:cNvSpPr>
            <a:spLocks noGrp="1"/>
          </p:cNvSpPr>
          <p:nvPr>
            <p:ph type="title"/>
          </p:nvPr>
        </p:nvSpPr>
        <p:spPr>
          <a:xfrm>
            <a:off x="0" y="0"/>
            <a:ext cx="3516376" cy="307777"/>
          </a:xfrm>
        </p:spPr>
        <p:txBody>
          <a:bodyPr/>
          <a:lstStyle/>
          <a:p>
            <a:r>
              <a:rPr lang="en-US" dirty="0"/>
              <a:t>Intro </a:t>
            </a:r>
          </a:p>
        </p:txBody>
      </p:sp>
      <p:sp>
        <p:nvSpPr>
          <p:cNvPr id="3" name="Text Placeholder 2">
            <a:extLst>
              <a:ext uri="{FF2B5EF4-FFF2-40B4-BE49-F238E27FC236}">
                <a16:creationId xmlns:a16="http://schemas.microsoft.com/office/drawing/2014/main" id="{0D56E371-0439-0B90-8CF3-AAD7D3D43036}"/>
              </a:ext>
            </a:extLst>
          </p:cNvPr>
          <p:cNvSpPr>
            <a:spLocks noGrp="1"/>
          </p:cNvSpPr>
          <p:nvPr>
            <p:ph type="body" idx="1"/>
          </p:nvPr>
        </p:nvSpPr>
        <p:spPr>
          <a:xfrm>
            <a:off x="0" y="307777"/>
            <a:ext cx="4048251" cy="1523494"/>
          </a:xfrm>
        </p:spPr>
        <p:txBody>
          <a:bodyPr/>
          <a:lstStyle/>
          <a:p>
            <a:r>
              <a:rPr lang="en-US" sz="1100" dirty="0"/>
              <a:t>Most neurons are distinguished by : </a:t>
            </a:r>
          </a:p>
          <a:p>
            <a:pPr marL="285750" indent="-285750">
              <a:buFont typeface="Wingdings" panose="05000000000000000000" pitchFamily="2" charset="2"/>
              <a:buChar char="q"/>
            </a:pPr>
            <a:r>
              <a:rPr lang="en-US" sz="1100" dirty="0"/>
              <a:t>their specialization for long-distance electrical signaling</a:t>
            </a:r>
          </a:p>
          <a:p>
            <a:pPr marL="285750" indent="-285750">
              <a:buFont typeface="Wingdings" panose="05000000000000000000" pitchFamily="2" charset="2"/>
              <a:buChar char="q"/>
            </a:pPr>
            <a:r>
              <a:rPr lang="en-US" sz="1100" u="sng" dirty="0"/>
              <a:t>intercellular</a:t>
            </a:r>
            <a:r>
              <a:rPr lang="en-US" sz="1100" dirty="0"/>
              <a:t> communication by means of </a:t>
            </a:r>
            <a:r>
              <a:rPr lang="en-US" sz="1100" b="1" dirty="0"/>
              <a:t>synapses</a:t>
            </a:r>
          </a:p>
          <a:p>
            <a:pPr marL="285750" indent="-285750">
              <a:buFont typeface="Wingdings" panose="05000000000000000000" pitchFamily="2" charset="2"/>
              <a:buChar char="q"/>
            </a:pPr>
            <a:endParaRPr lang="en-US" sz="1100" b="1" dirty="0"/>
          </a:p>
          <a:p>
            <a:r>
              <a:rPr lang="en-US" sz="1100" dirty="0"/>
              <a:t>These attributes are apparent in the </a:t>
            </a:r>
          </a:p>
          <a:p>
            <a:pPr marL="171450" indent="-171450">
              <a:buFont typeface="Wingdings" panose="05000000000000000000" pitchFamily="2" charset="2"/>
              <a:buChar char="§"/>
            </a:pPr>
            <a:r>
              <a:rPr lang="en-US" sz="1100" dirty="0"/>
              <a:t>overall morphology of neurons</a:t>
            </a:r>
          </a:p>
          <a:p>
            <a:pPr marL="171450" indent="-171450">
              <a:buFont typeface="Wingdings" panose="05000000000000000000" pitchFamily="2" charset="2"/>
              <a:buChar char="§"/>
            </a:pPr>
            <a:r>
              <a:rPr lang="en-US" sz="1100" dirty="0"/>
              <a:t>organization of their membrane components</a:t>
            </a:r>
          </a:p>
          <a:p>
            <a:pPr marL="171450" indent="-171450">
              <a:buFont typeface="Wingdings" panose="05000000000000000000" pitchFamily="2" charset="2"/>
              <a:buChar char="§"/>
            </a:pPr>
            <a:r>
              <a:rPr lang="en-US" sz="1100" dirty="0"/>
              <a:t>structural and functional intricacies of the synaptic contacts between neurons</a:t>
            </a:r>
            <a:endParaRPr lang="en-US" sz="1100" b="1" dirty="0"/>
          </a:p>
        </p:txBody>
      </p:sp>
      <p:pic>
        <p:nvPicPr>
          <p:cNvPr id="5" name="Picture 4">
            <a:extLst>
              <a:ext uri="{FF2B5EF4-FFF2-40B4-BE49-F238E27FC236}">
                <a16:creationId xmlns:a16="http://schemas.microsoft.com/office/drawing/2014/main" id="{3A0268EF-2252-F200-B111-C624E6ACF1FC}"/>
              </a:ext>
            </a:extLst>
          </p:cNvPr>
          <p:cNvPicPr>
            <a:picLocks noChangeAspect="1"/>
          </p:cNvPicPr>
          <p:nvPr/>
        </p:nvPicPr>
        <p:blipFill>
          <a:blip r:embed="rId2"/>
          <a:stretch>
            <a:fillRect/>
          </a:stretch>
        </p:blipFill>
        <p:spPr>
          <a:xfrm>
            <a:off x="1295400" y="1680902"/>
            <a:ext cx="1981200" cy="1517855"/>
          </a:xfrm>
          <a:prstGeom prst="rect">
            <a:avLst/>
          </a:prstGeom>
        </p:spPr>
      </p:pic>
    </p:spTree>
    <p:extLst>
      <p:ext uri="{BB962C8B-B14F-4D97-AF65-F5344CB8AC3E}">
        <p14:creationId xmlns:p14="http://schemas.microsoft.com/office/powerpoint/2010/main" val="91226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06C27F-AE69-A105-D506-BFB3DE01BF72}"/>
              </a:ext>
            </a:extLst>
          </p:cNvPr>
          <p:cNvSpPr>
            <a:spLocks noGrp="1"/>
          </p:cNvSpPr>
          <p:nvPr>
            <p:ph type="body" idx="1"/>
          </p:nvPr>
        </p:nvSpPr>
        <p:spPr>
          <a:xfrm>
            <a:off x="0" y="2297"/>
            <a:ext cx="4572000" cy="3016210"/>
          </a:xfrm>
        </p:spPr>
        <p:txBody>
          <a:bodyPr/>
          <a:lstStyle/>
          <a:p>
            <a:r>
              <a:rPr lang="en-US" sz="1100" dirty="0"/>
              <a:t>The most obvious morphological</a:t>
            </a:r>
          </a:p>
          <a:p>
            <a:r>
              <a:rPr lang="en-US" sz="1100" dirty="0"/>
              <a:t>sign of neuronal specialization for communication is the extensive branching of neurons</a:t>
            </a:r>
          </a:p>
          <a:p>
            <a:endParaRPr lang="en-US" sz="1100" dirty="0"/>
          </a:p>
          <a:p>
            <a:r>
              <a:rPr lang="en-US" sz="1100" dirty="0"/>
              <a:t>The two most salient aspects of this </a:t>
            </a:r>
            <a:r>
              <a:rPr lang="en-US" sz="1100" b="1" dirty="0"/>
              <a:t>branching</a:t>
            </a:r>
            <a:r>
              <a:rPr lang="en-US" sz="1100" dirty="0"/>
              <a:t> for typical nerve cells are the :</a:t>
            </a:r>
          </a:p>
          <a:p>
            <a:pPr marL="171450" indent="-171450">
              <a:buFont typeface="Wingdings" panose="05000000000000000000" pitchFamily="2" charset="2"/>
              <a:buChar char="§"/>
            </a:pPr>
            <a:r>
              <a:rPr lang="en-US" sz="1100" dirty="0"/>
              <a:t>presence of an axon </a:t>
            </a:r>
          </a:p>
          <a:p>
            <a:pPr marL="171450" indent="-171450">
              <a:buFont typeface="Wingdings" panose="05000000000000000000" pitchFamily="2" charset="2"/>
              <a:buChar char="§"/>
            </a:pPr>
            <a:r>
              <a:rPr lang="en-US" sz="1100" dirty="0"/>
              <a:t>elaborate arborization of dendrites </a:t>
            </a:r>
            <a:r>
              <a:rPr lang="en-US" sz="700" dirty="0"/>
              <a:t>that arise from the neuronal cell body in the form of dendritic branches </a:t>
            </a:r>
            <a:r>
              <a:rPr lang="en-US" sz="1100" dirty="0"/>
              <a:t>(or dendritic processes; see Figure 1.3E)</a:t>
            </a:r>
          </a:p>
          <a:p>
            <a:pPr marL="171450" indent="-171450">
              <a:buFont typeface="Wingdings" panose="05000000000000000000" pitchFamily="2" charset="2"/>
              <a:buChar char="§"/>
            </a:pPr>
            <a:endParaRPr lang="en-US" sz="1100" dirty="0"/>
          </a:p>
          <a:p>
            <a:r>
              <a:rPr lang="en-US" sz="1100" dirty="0">
                <a:solidFill>
                  <a:schemeClr val="accent5"/>
                </a:solidFill>
              </a:rPr>
              <a:t>AXONS : </a:t>
            </a:r>
            <a:endParaRPr lang="en-US" sz="900" dirty="0">
              <a:solidFill>
                <a:schemeClr val="accent5"/>
              </a:solidFill>
            </a:endParaRPr>
          </a:p>
          <a:p>
            <a:pPr marL="171450" indent="-171450">
              <a:buFont typeface="Wingdings" panose="05000000000000000000" pitchFamily="2" charset="2"/>
              <a:buChar char="§"/>
            </a:pPr>
            <a:r>
              <a:rPr lang="en-US" sz="1100" dirty="0"/>
              <a:t>Most neurons have only one axon </a:t>
            </a:r>
          </a:p>
          <a:p>
            <a:r>
              <a:rPr lang="en-US" sz="1100" dirty="0"/>
              <a:t>that extends for a relatively long distance from</a:t>
            </a:r>
          </a:p>
          <a:p>
            <a:r>
              <a:rPr lang="en-US" sz="1100" dirty="0"/>
              <a:t>the location of the cell body </a:t>
            </a:r>
          </a:p>
          <a:p>
            <a:endParaRPr lang="en-US" sz="1100" dirty="0"/>
          </a:p>
          <a:p>
            <a:pPr marL="171450" indent="-171450">
              <a:buFont typeface="Wingdings" panose="05000000000000000000" pitchFamily="2" charset="2"/>
              <a:buChar char="§"/>
            </a:pPr>
            <a:r>
              <a:rPr lang="en-US" sz="1100" dirty="0"/>
              <a:t>Axons may have branches, but in general they are </a:t>
            </a:r>
          </a:p>
          <a:p>
            <a:r>
              <a:rPr lang="en-US" sz="1100" dirty="0"/>
              <a:t>not as elaborate as those made by dendrites</a:t>
            </a:r>
          </a:p>
          <a:p>
            <a:endParaRPr lang="en-US" sz="1100" dirty="0"/>
          </a:p>
          <a:p>
            <a:endParaRPr lang="en-US" sz="900" dirty="0"/>
          </a:p>
        </p:txBody>
      </p:sp>
      <p:sp>
        <p:nvSpPr>
          <p:cNvPr id="5" name="TextBox 4">
            <a:extLst>
              <a:ext uri="{FF2B5EF4-FFF2-40B4-BE49-F238E27FC236}">
                <a16:creationId xmlns:a16="http://schemas.microsoft.com/office/drawing/2014/main" id="{90315BDF-F7C3-3FB4-C14C-5AF120867953}"/>
              </a:ext>
            </a:extLst>
          </p:cNvPr>
          <p:cNvSpPr txBox="1"/>
          <p:nvPr/>
        </p:nvSpPr>
        <p:spPr>
          <a:xfrm>
            <a:off x="533400" y="501650"/>
            <a:ext cx="1034374" cy="230832"/>
          </a:xfrm>
          <a:prstGeom prst="rect">
            <a:avLst/>
          </a:prstGeom>
          <a:noFill/>
        </p:spPr>
        <p:txBody>
          <a:bodyPr wrap="square">
            <a:spAutoFit/>
          </a:bodyPr>
          <a:lstStyle/>
          <a:p>
            <a:r>
              <a:rPr lang="en-US" sz="900" dirty="0">
                <a:solidFill>
                  <a:schemeClr val="accent1"/>
                </a:solidFill>
              </a:rPr>
              <a:t>most noticeable</a:t>
            </a:r>
          </a:p>
        </p:txBody>
      </p:sp>
      <p:pic>
        <p:nvPicPr>
          <p:cNvPr id="7" name="Picture 6">
            <a:extLst>
              <a:ext uri="{FF2B5EF4-FFF2-40B4-BE49-F238E27FC236}">
                <a16:creationId xmlns:a16="http://schemas.microsoft.com/office/drawing/2014/main" id="{652C8EF5-3631-A71E-D3C2-F648E78A45EF}"/>
              </a:ext>
            </a:extLst>
          </p:cNvPr>
          <p:cNvPicPr>
            <a:picLocks noChangeAspect="1"/>
          </p:cNvPicPr>
          <p:nvPr/>
        </p:nvPicPr>
        <p:blipFill>
          <a:blip r:embed="rId2"/>
          <a:stretch>
            <a:fillRect/>
          </a:stretch>
        </p:blipFill>
        <p:spPr>
          <a:xfrm>
            <a:off x="3048000" y="1187450"/>
            <a:ext cx="1192098" cy="1617460"/>
          </a:xfrm>
          <a:prstGeom prst="rect">
            <a:avLst/>
          </a:prstGeom>
        </p:spPr>
      </p:pic>
    </p:spTree>
    <p:extLst>
      <p:ext uri="{BB962C8B-B14F-4D97-AF65-F5344CB8AC3E}">
        <p14:creationId xmlns:p14="http://schemas.microsoft.com/office/powerpoint/2010/main" val="1762069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F001DC-1475-D539-CBFB-49DDAD8081BF}"/>
              </a:ext>
            </a:extLst>
          </p:cNvPr>
          <p:cNvSpPr>
            <a:spLocks noGrp="1"/>
          </p:cNvSpPr>
          <p:nvPr>
            <p:ph type="body" idx="1"/>
          </p:nvPr>
        </p:nvSpPr>
        <p:spPr>
          <a:xfrm>
            <a:off x="0" y="0"/>
            <a:ext cx="4048251" cy="2031325"/>
          </a:xfrm>
        </p:spPr>
        <p:txBody>
          <a:bodyPr/>
          <a:lstStyle/>
          <a:p>
            <a:r>
              <a:rPr lang="en-US" sz="1100" b="1" dirty="0">
                <a:solidFill>
                  <a:schemeClr val="accent5"/>
                </a:solidFill>
              </a:rPr>
              <a:t>Dendrites : </a:t>
            </a:r>
          </a:p>
          <a:p>
            <a:pPr marL="171450" indent="-171450">
              <a:buFont typeface="Wingdings" panose="05000000000000000000" pitchFamily="2" charset="2"/>
              <a:buChar char="§"/>
            </a:pPr>
            <a:r>
              <a:rPr lang="en-US" sz="1100" dirty="0"/>
              <a:t>Dendrites are the primary targets for synaptic input from the axon terminals of other neurons </a:t>
            </a:r>
          </a:p>
          <a:p>
            <a:pPr marL="171450" indent="-171450">
              <a:buFont typeface="Wingdings" panose="05000000000000000000" pitchFamily="2" charset="2"/>
              <a:buChar char="§"/>
            </a:pPr>
            <a:r>
              <a:rPr lang="en-US" sz="1100" dirty="0"/>
              <a:t>Distinguished by their high content of ribosomes, as well as by specific cytoskeletal proteins</a:t>
            </a:r>
          </a:p>
          <a:p>
            <a:pPr marL="171450" indent="-171450">
              <a:buFont typeface="Wingdings" panose="05000000000000000000" pitchFamily="2" charset="2"/>
              <a:buChar char="§"/>
            </a:pPr>
            <a:r>
              <a:rPr lang="en-US" sz="1100" dirty="0"/>
              <a:t>The variation In the size and branching of dendrites is</a:t>
            </a:r>
          </a:p>
          <a:p>
            <a:r>
              <a:rPr lang="en-US" sz="1100" dirty="0"/>
              <a:t>enormous :  critical importance in establishing the </a:t>
            </a:r>
            <a:r>
              <a:rPr lang="en-US" sz="1100" b="1" dirty="0"/>
              <a:t>information-processing capacity </a:t>
            </a:r>
            <a:r>
              <a:rPr lang="en-US" sz="1100" dirty="0"/>
              <a:t>of individual neurons</a:t>
            </a:r>
          </a:p>
          <a:p>
            <a:pPr marL="171450" indent="-171450">
              <a:buFont typeface="Arial" panose="020B0604020202020204" pitchFamily="34" charset="0"/>
              <a:buChar char="•"/>
            </a:pPr>
            <a:endParaRPr lang="en-US" sz="1100" dirty="0"/>
          </a:p>
          <a:p>
            <a:pPr marL="171450" indent="-171450">
              <a:buFont typeface="Wingdings" panose="05000000000000000000" pitchFamily="2" charset="2"/>
              <a:buChar char="§"/>
            </a:pPr>
            <a:r>
              <a:rPr lang="en-US" sz="1100" dirty="0"/>
              <a:t>Some neurons lack dendrites altogether, while others have dendritic branches that rival the complexity of a mature tree , Example : </a:t>
            </a:r>
          </a:p>
          <a:p>
            <a:endParaRPr lang="en-US" sz="1100" dirty="0"/>
          </a:p>
        </p:txBody>
      </p:sp>
      <p:pic>
        <p:nvPicPr>
          <p:cNvPr id="5" name="Picture 4">
            <a:extLst>
              <a:ext uri="{FF2B5EF4-FFF2-40B4-BE49-F238E27FC236}">
                <a16:creationId xmlns:a16="http://schemas.microsoft.com/office/drawing/2014/main" id="{3B80DDAD-5246-EE00-C34C-A881E3C1EC6F}"/>
              </a:ext>
            </a:extLst>
          </p:cNvPr>
          <p:cNvPicPr>
            <a:picLocks noChangeAspect="1"/>
          </p:cNvPicPr>
          <p:nvPr/>
        </p:nvPicPr>
        <p:blipFill>
          <a:blip r:embed="rId2"/>
          <a:stretch>
            <a:fillRect/>
          </a:stretch>
        </p:blipFill>
        <p:spPr>
          <a:xfrm>
            <a:off x="1143000" y="1957791"/>
            <a:ext cx="2057400" cy="1483909"/>
          </a:xfrm>
          <a:prstGeom prst="rect">
            <a:avLst/>
          </a:prstGeom>
        </p:spPr>
      </p:pic>
    </p:spTree>
    <p:extLst>
      <p:ext uri="{BB962C8B-B14F-4D97-AF65-F5344CB8AC3E}">
        <p14:creationId xmlns:p14="http://schemas.microsoft.com/office/powerpoint/2010/main" val="347782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B1B1CF-8A39-294F-C004-0A9F338A04A0}"/>
              </a:ext>
            </a:extLst>
          </p:cNvPr>
          <p:cNvSpPr>
            <a:spLocks noGrp="1"/>
          </p:cNvSpPr>
          <p:nvPr>
            <p:ph type="body" idx="1"/>
          </p:nvPr>
        </p:nvSpPr>
        <p:spPr>
          <a:xfrm>
            <a:off x="0" y="0"/>
            <a:ext cx="4572000" cy="3739485"/>
          </a:xfrm>
        </p:spPr>
        <p:txBody>
          <a:bodyPr/>
          <a:lstStyle/>
          <a:p>
            <a:r>
              <a:rPr lang="en-US" sz="1050" dirty="0"/>
              <a:t>The number of inputs a particular neuron receives </a:t>
            </a:r>
            <a:r>
              <a:rPr lang="en-US" sz="1050" b="1" i="1" dirty="0"/>
              <a:t>depends on the  ? </a:t>
            </a:r>
            <a:r>
              <a:rPr lang="en-US" sz="1050" dirty="0"/>
              <a:t>complexity of its dendritic arbor </a:t>
            </a:r>
            <a:r>
              <a:rPr lang="en-US" sz="1050" b="1" dirty="0"/>
              <a:t>: </a:t>
            </a:r>
          </a:p>
          <a:p>
            <a:pPr marL="171450" indent="-171450">
              <a:buFont typeface="Arial" panose="020B0604020202020204" pitchFamily="34" charset="0"/>
              <a:buChar char="•"/>
            </a:pPr>
            <a:r>
              <a:rPr lang="en-US" sz="1050" dirty="0"/>
              <a:t>Neurons that </a:t>
            </a:r>
            <a:r>
              <a:rPr lang="en-US" sz="1050" b="1" dirty="0">
                <a:highlight>
                  <a:srgbClr val="FFFF00"/>
                </a:highlight>
              </a:rPr>
              <a:t>LACK</a:t>
            </a:r>
            <a:r>
              <a:rPr lang="en-US" sz="1050" dirty="0"/>
              <a:t> dendrites are :  innervated by the axons of just one or a few other neurons  </a:t>
            </a:r>
            <a:r>
              <a:rPr lang="en-US" b="1" i="0" dirty="0">
                <a:solidFill>
                  <a:srgbClr val="202122"/>
                </a:solidFill>
                <a:effectLst/>
                <a:latin typeface="Arial" panose="020B0604020202020204" pitchFamily="34" charset="0"/>
              </a:rPr>
              <a:t>→</a:t>
            </a:r>
            <a:r>
              <a:rPr lang="en-US" sz="1050" b="0" i="0" dirty="0">
                <a:solidFill>
                  <a:srgbClr val="202122"/>
                </a:solidFill>
                <a:effectLst/>
                <a:latin typeface="Arial" panose="020B0604020202020204" pitchFamily="34" charset="0"/>
              </a:rPr>
              <a:t>  </a:t>
            </a:r>
            <a:r>
              <a:rPr lang="en-US" sz="1050" dirty="0"/>
              <a:t>which limits their capacity to integrate information from diverse sources </a:t>
            </a:r>
            <a:r>
              <a:rPr kumimoji="0" lang="en-US" sz="1800" b="1" i="0" u="none" strike="noStrike" kern="0" cap="none" spc="0" normalizeH="0" baseline="0" noProof="0" dirty="0">
                <a:ln>
                  <a:noFill/>
                </a:ln>
                <a:solidFill>
                  <a:srgbClr val="202122"/>
                </a:solidFill>
                <a:effectLst/>
                <a:uLnTx/>
                <a:uFillTx/>
                <a:latin typeface="Arial" panose="020B0604020202020204" pitchFamily="34" charset="0"/>
                <a:ea typeface="+mn-ea"/>
                <a:cs typeface="+mn-cs"/>
              </a:rPr>
              <a:t>→</a:t>
            </a:r>
            <a:r>
              <a:rPr lang="en-US" sz="1050" dirty="0"/>
              <a:t>  thus leading to more or less faithful relay of the electrical activity generated by the synapses impinging on the neurons </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Neurons with increasingly </a:t>
            </a:r>
            <a:r>
              <a:rPr lang="en-US" sz="1050" b="1" dirty="0">
                <a:highlight>
                  <a:srgbClr val="FFFF00"/>
                </a:highlight>
              </a:rPr>
              <a:t>ELABORATE</a:t>
            </a:r>
            <a:r>
              <a:rPr lang="en-US" sz="1050" b="1" dirty="0"/>
              <a:t> </a:t>
            </a:r>
            <a:r>
              <a:rPr lang="en-US" sz="1050" dirty="0"/>
              <a:t> dendritic branches </a:t>
            </a:r>
            <a:r>
              <a:rPr kumimoji="0" lang="en-US" sz="1800" b="1" i="0" u="none" strike="noStrike" kern="0" cap="none" spc="0" normalizeH="0" baseline="0" noProof="0" dirty="0">
                <a:ln>
                  <a:noFill/>
                </a:ln>
                <a:solidFill>
                  <a:srgbClr val="202122"/>
                </a:solidFill>
                <a:effectLst/>
                <a:uLnTx/>
                <a:uFillTx/>
                <a:latin typeface="Arial" panose="020B0604020202020204" pitchFamily="34" charset="0"/>
                <a:ea typeface="+mn-ea"/>
                <a:cs typeface="+mn-cs"/>
              </a:rPr>
              <a:t>→</a:t>
            </a:r>
            <a:r>
              <a:rPr lang="en-US" sz="1050" dirty="0"/>
              <a:t> innervated by a commensurately larger number of other neurons</a:t>
            </a:r>
            <a:r>
              <a:rPr kumimoji="0" lang="en-US" sz="1800" b="1" i="0" u="none" strike="noStrike" kern="0" cap="none" spc="0" normalizeH="0" baseline="0" noProof="0" dirty="0">
                <a:ln>
                  <a:noFill/>
                </a:ln>
                <a:solidFill>
                  <a:srgbClr val="202122"/>
                </a:solidFill>
                <a:effectLst/>
                <a:uLnTx/>
                <a:uFillTx/>
                <a:latin typeface="Arial" panose="020B0604020202020204" pitchFamily="34" charset="0"/>
                <a:ea typeface="+mn-ea"/>
                <a:cs typeface="+mn-cs"/>
              </a:rPr>
              <a:t>  → </a:t>
            </a:r>
            <a:r>
              <a:rPr lang="en-US" sz="1050" dirty="0"/>
              <a:t>allows for far greater integration of information</a:t>
            </a:r>
          </a:p>
          <a:p>
            <a:pPr marL="171450" indent="-171450">
              <a:buFont typeface="Arial" panose="020B0604020202020204" pitchFamily="34" charset="0"/>
              <a:buChar char="•"/>
            </a:pPr>
            <a:endParaRPr lang="en-US" sz="1050" dirty="0"/>
          </a:p>
          <a:p>
            <a:endParaRPr lang="en-US" sz="1050" dirty="0"/>
          </a:p>
          <a:p>
            <a:r>
              <a:rPr lang="en-US" sz="1050" u="sng" dirty="0"/>
              <a:t>number of inputs </a:t>
            </a:r>
            <a:r>
              <a:rPr lang="en-US" sz="1050" dirty="0"/>
              <a:t>to a single neuron reflects the degree of </a:t>
            </a:r>
            <a:r>
              <a:rPr lang="en-US" sz="1050" b="1" dirty="0">
                <a:highlight>
                  <a:srgbClr val="FFFF00"/>
                </a:highlight>
              </a:rPr>
              <a:t>convergence</a:t>
            </a:r>
          </a:p>
          <a:p>
            <a:r>
              <a:rPr lang="en-US" sz="1050" u="sng" dirty="0">
                <a:latin typeface="Amasis MT Pro Black" panose="02040A04050005020304" pitchFamily="18" charset="0"/>
              </a:rPr>
              <a:t>number of targets </a:t>
            </a:r>
            <a:r>
              <a:rPr lang="en-US" sz="1050" dirty="0"/>
              <a:t>innervated by any one neuron represents its </a:t>
            </a:r>
            <a:r>
              <a:rPr lang="en-US" sz="1050" b="1" dirty="0">
                <a:highlight>
                  <a:srgbClr val="FFFF00"/>
                </a:highlight>
              </a:rPr>
              <a:t>divergence</a:t>
            </a:r>
          </a:p>
          <a:p>
            <a:endParaRPr lang="en-US" sz="1050" b="1" dirty="0">
              <a:highlight>
                <a:srgbClr val="FFFF00"/>
              </a:highlight>
            </a:endParaRPr>
          </a:p>
          <a:p>
            <a:r>
              <a:rPr lang="en-US" sz="1000" dirty="0"/>
              <a:t>The number of synaptic inputs received by each nerve cell in the human nervous system varies from </a:t>
            </a:r>
            <a:r>
              <a:rPr lang="en-US" sz="1000" b="1" dirty="0"/>
              <a:t>1 to about 100,000 , </a:t>
            </a:r>
            <a:r>
              <a:rPr lang="en-US" sz="1000" dirty="0"/>
              <a:t>This </a:t>
            </a:r>
            <a:r>
              <a:rPr lang="en-US" sz="1200" i="1" dirty="0"/>
              <a:t>range reflects</a:t>
            </a:r>
            <a:r>
              <a:rPr lang="en-US" sz="1000" dirty="0"/>
              <a:t>?   a fundamental purpose of nerve cells: to integrate and relay information from other neurons in a neural circuit</a:t>
            </a:r>
            <a:endParaRPr lang="en-US" sz="1000" b="1" dirty="0">
              <a:highlight>
                <a:srgbClr val="FFFF00"/>
              </a:highlight>
            </a:endParaRPr>
          </a:p>
          <a:p>
            <a:endParaRPr lang="en-US" sz="1050" b="1" dirty="0"/>
          </a:p>
          <a:p>
            <a:endParaRPr lang="en-US" sz="1050" dirty="0"/>
          </a:p>
        </p:txBody>
      </p:sp>
      <p:sp>
        <p:nvSpPr>
          <p:cNvPr id="5" name="TextBox 4">
            <a:extLst>
              <a:ext uri="{FF2B5EF4-FFF2-40B4-BE49-F238E27FC236}">
                <a16:creationId xmlns:a16="http://schemas.microsoft.com/office/drawing/2014/main" id="{0336A99A-D5C9-A4FE-83D9-011210DA43F3}"/>
              </a:ext>
            </a:extLst>
          </p:cNvPr>
          <p:cNvSpPr txBox="1"/>
          <p:nvPr/>
        </p:nvSpPr>
        <p:spPr>
          <a:xfrm>
            <a:off x="2743200" y="419345"/>
            <a:ext cx="821987" cy="261610"/>
          </a:xfrm>
          <a:prstGeom prst="rect">
            <a:avLst/>
          </a:prstGeom>
          <a:noFill/>
        </p:spPr>
        <p:txBody>
          <a:bodyPr wrap="square">
            <a:spAutoFit/>
          </a:bodyPr>
          <a:lstStyle/>
          <a:p>
            <a:r>
              <a:rPr lang="en-US" sz="1050" dirty="0">
                <a:solidFill>
                  <a:schemeClr val="accent1"/>
                </a:solidFill>
              </a:rPr>
              <a:t>coordinate</a:t>
            </a:r>
          </a:p>
        </p:txBody>
      </p:sp>
      <p:sp>
        <p:nvSpPr>
          <p:cNvPr id="7" name="TextBox 6">
            <a:extLst>
              <a:ext uri="{FF2B5EF4-FFF2-40B4-BE49-F238E27FC236}">
                <a16:creationId xmlns:a16="http://schemas.microsoft.com/office/drawing/2014/main" id="{BD3E96D6-4F61-FCE9-3FF0-925F7DB78DF5}"/>
              </a:ext>
            </a:extLst>
          </p:cNvPr>
          <p:cNvSpPr txBox="1"/>
          <p:nvPr/>
        </p:nvSpPr>
        <p:spPr>
          <a:xfrm>
            <a:off x="2749685" y="680955"/>
            <a:ext cx="593387" cy="230832"/>
          </a:xfrm>
          <a:prstGeom prst="rect">
            <a:avLst/>
          </a:prstGeom>
          <a:noFill/>
        </p:spPr>
        <p:txBody>
          <a:bodyPr wrap="square">
            <a:spAutoFit/>
          </a:bodyPr>
          <a:lstStyle/>
          <a:p>
            <a:r>
              <a:rPr lang="en-US" sz="900" dirty="0">
                <a:solidFill>
                  <a:schemeClr val="accent1"/>
                </a:solidFill>
              </a:rPr>
              <a:t>accurate</a:t>
            </a:r>
          </a:p>
        </p:txBody>
      </p:sp>
      <p:sp>
        <p:nvSpPr>
          <p:cNvPr id="11" name="TextBox 10">
            <a:extLst>
              <a:ext uri="{FF2B5EF4-FFF2-40B4-BE49-F238E27FC236}">
                <a16:creationId xmlns:a16="http://schemas.microsoft.com/office/drawing/2014/main" id="{C2A9CE89-70CA-F55B-CB29-1A8DED39401C}"/>
              </a:ext>
            </a:extLst>
          </p:cNvPr>
          <p:cNvSpPr txBox="1"/>
          <p:nvPr/>
        </p:nvSpPr>
        <p:spPr>
          <a:xfrm>
            <a:off x="2057400" y="1113947"/>
            <a:ext cx="517187" cy="261610"/>
          </a:xfrm>
          <a:prstGeom prst="rect">
            <a:avLst/>
          </a:prstGeom>
          <a:noFill/>
        </p:spPr>
        <p:txBody>
          <a:bodyPr wrap="square">
            <a:spAutoFit/>
          </a:bodyPr>
          <a:lstStyle/>
          <a:p>
            <a:r>
              <a:rPr lang="en-US" sz="1050" dirty="0">
                <a:solidFill>
                  <a:schemeClr val="accent1"/>
                </a:solidFill>
              </a:rPr>
              <a:t>strike</a:t>
            </a:r>
          </a:p>
        </p:txBody>
      </p:sp>
    </p:spTree>
    <p:extLst>
      <p:ext uri="{BB962C8B-B14F-4D97-AF65-F5344CB8AC3E}">
        <p14:creationId xmlns:p14="http://schemas.microsoft.com/office/powerpoint/2010/main" val="3036443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5E60B7-FACD-F278-6A9E-DAEE3067E0CA}"/>
              </a:ext>
            </a:extLst>
          </p:cNvPr>
          <p:cNvSpPr>
            <a:spLocks noGrp="1"/>
          </p:cNvSpPr>
          <p:nvPr>
            <p:ph type="body" idx="1"/>
          </p:nvPr>
        </p:nvSpPr>
        <p:spPr>
          <a:xfrm>
            <a:off x="0" y="0"/>
            <a:ext cx="4572000" cy="3046988"/>
          </a:xfrm>
        </p:spPr>
        <p:txBody>
          <a:bodyPr/>
          <a:lstStyle/>
          <a:p>
            <a:r>
              <a:rPr lang="en-US" sz="1100" dirty="0"/>
              <a:t>The synaptic contacts made by axon endings on dendrites</a:t>
            </a:r>
          </a:p>
          <a:p>
            <a:r>
              <a:rPr lang="en-US" sz="1100" dirty="0"/>
              <a:t>(and less frequently on ?  neuronal cell bodies) represent a special elaboration of the secretory apparatus found in many polarized epithelial cells</a:t>
            </a:r>
          </a:p>
          <a:p>
            <a:endParaRPr lang="en-US" sz="1100" dirty="0"/>
          </a:p>
          <a:p>
            <a:r>
              <a:rPr lang="en-US" sz="1100" dirty="0"/>
              <a:t>the axon terminal of the </a:t>
            </a:r>
            <a:r>
              <a:rPr lang="en-US" sz="1100" b="1" dirty="0"/>
              <a:t>presynaptic</a:t>
            </a:r>
            <a:r>
              <a:rPr lang="en-US" sz="1100" dirty="0"/>
              <a:t> neuron is </a:t>
            </a:r>
            <a:r>
              <a:rPr lang="en-US" sz="1100" u="sng" dirty="0"/>
              <a:t>immediately adjacent </a:t>
            </a:r>
            <a:r>
              <a:rPr lang="en-US" sz="1100" dirty="0"/>
              <a:t>to a specialized region of </a:t>
            </a:r>
            <a:r>
              <a:rPr lang="en-US" sz="1100" b="1" dirty="0"/>
              <a:t>postsynaptic</a:t>
            </a:r>
            <a:r>
              <a:rPr lang="en-US" sz="1100" dirty="0"/>
              <a:t> receptors on the target cell.</a:t>
            </a:r>
          </a:p>
          <a:p>
            <a:endParaRPr lang="en-US" sz="1100" dirty="0"/>
          </a:p>
          <a:p>
            <a:r>
              <a:rPr lang="en-US" sz="1100" dirty="0"/>
              <a:t>the majority of synapses, there is </a:t>
            </a:r>
            <a:r>
              <a:rPr lang="en-US" sz="1100" dirty="0">
                <a:solidFill>
                  <a:srgbClr val="FF0000"/>
                </a:solidFill>
              </a:rPr>
              <a:t>NO</a:t>
            </a:r>
            <a:r>
              <a:rPr lang="en-US" sz="1100" dirty="0"/>
              <a:t> physical continuity between these two elements :INSTEAD,  pre- and postsynaptic components communicate via the </a:t>
            </a:r>
            <a:r>
              <a:rPr lang="en-US" sz="1100" i="1" dirty="0"/>
              <a:t>secretion of molecules from the </a:t>
            </a:r>
            <a:r>
              <a:rPr lang="en-US" sz="1100" dirty="0"/>
              <a:t>presynaptic terminal </a:t>
            </a:r>
            <a:r>
              <a:rPr lang="en-US" sz="1100" i="1" dirty="0"/>
              <a:t>that bind to </a:t>
            </a:r>
            <a:r>
              <a:rPr lang="en-US" sz="1100" dirty="0"/>
              <a:t>receptors in the postsynaptic cell. </a:t>
            </a:r>
            <a:r>
              <a:rPr lang="en-US" sz="1100" i="1" dirty="0"/>
              <a:t>These molecules, called </a:t>
            </a:r>
            <a:r>
              <a:rPr lang="en-US" sz="1100" dirty="0"/>
              <a:t>neurotransmitters </a:t>
            </a:r>
            <a:r>
              <a:rPr lang="en-US" sz="1100" i="1" dirty="0"/>
              <a:t>must traverse an interval of </a:t>
            </a:r>
            <a:r>
              <a:rPr lang="en-US" sz="1100" dirty="0"/>
              <a:t>extracellular space between pre- and postsynaptic elements </a:t>
            </a:r>
            <a:r>
              <a:rPr lang="en-US" sz="1100" i="1" dirty="0"/>
              <a:t>called</a:t>
            </a:r>
            <a:r>
              <a:rPr lang="en-US" sz="1100" dirty="0"/>
              <a:t> the </a:t>
            </a:r>
            <a:r>
              <a:rPr lang="en-US" sz="1100" b="1" dirty="0"/>
              <a:t>synaptic cleft</a:t>
            </a:r>
          </a:p>
          <a:p>
            <a:endParaRPr lang="en-US" sz="1100" b="1" dirty="0"/>
          </a:p>
          <a:p>
            <a:r>
              <a:rPr lang="en-US" sz="1100" dirty="0"/>
              <a:t>The synaptic cleft is not simply an empty space </a:t>
            </a:r>
          </a:p>
          <a:p>
            <a:r>
              <a:rPr lang="en-US" sz="1100" dirty="0"/>
              <a:t>site of extracellular proteins </a:t>
            </a:r>
            <a:r>
              <a:rPr lang="en-US" sz="1100" b="1" i="1" u="sng" dirty="0"/>
              <a:t>that influence </a:t>
            </a:r>
            <a:r>
              <a:rPr lang="en-US" sz="1100" dirty="0"/>
              <a:t>the </a:t>
            </a:r>
            <a:r>
              <a:rPr lang="en-US" sz="1100" dirty="0">
                <a:solidFill>
                  <a:schemeClr val="accent4"/>
                </a:solidFill>
              </a:rPr>
              <a:t>diffusion, binding, and degradation </a:t>
            </a:r>
            <a:r>
              <a:rPr lang="en-US" sz="1100" dirty="0"/>
              <a:t>of the molecules, including neurotransmitters </a:t>
            </a:r>
            <a:r>
              <a:rPr lang="en-US" sz="800" dirty="0"/>
              <a:t>and other factors, </a:t>
            </a:r>
            <a:r>
              <a:rPr lang="en-US" sz="1100" i="1" dirty="0"/>
              <a:t>secreted by </a:t>
            </a:r>
            <a:r>
              <a:rPr lang="en-US" sz="1100" dirty="0"/>
              <a:t>the presynaptic terminal</a:t>
            </a:r>
          </a:p>
        </p:txBody>
      </p:sp>
    </p:spTree>
    <p:extLst>
      <p:ext uri="{BB962C8B-B14F-4D97-AF65-F5344CB8AC3E}">
        <p14:creationId xmlns:p14="http://schemas.microsoft.com/office/powerpoint/2010/main" val="1723095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A23E8A-8DB9-DF2B-C4B0-6DE4A8F848A9}"/>
              </a:ext>
            </a:extLst>
          </p:cNvPr>
          <p:cNvSpPr>
            <a:spLocks noGrp="1"/>
          </p:cNvSpPr>
          <p:nvPr>
            <p:ph type="body" idx="1"/>
          </p:nvPr>
        </p:nvSpPr>
        <p:spPr>
          <a:xfrm>
            <a:off x="0" y="-22022"/>
            <a:ext cx="4572000" cy="3070071"/>
          </a:xfrm>
        </p:spPr>
        <p:txBody>
          <a:bodyPr/>
          <a:lstStyle/>
          <a:p>
            <a:r>
              <a:rPr lang="en-US" sz="1050" dirty="0"/>
              <a:t>The axon is the portion of the nerve cell specialized for relaying electrical signals over long distances</a:t>
            </a:r>
          </a:p>
          <a:p>
            <a:endParaRPr lang="en-US" sz="1050" dirty="0"/>
          </a:p>
          <a:p>
            <a:r>
              <a:rPr lang="en-US" sz="1050" dirty="0"/>
              <a:t>The information conveyed by synapses on the neuronal dendrites </a:t>
            </a:r>
          </a:p>
          <a:p>
            <a:r>
              <a:rPr lang="en-US" sz="1050" dirty="0"/>
              <a:t>is integrated and generally “read out” at the origin of the axon</a:t>
            </a:r>
          </a:p>
          <a:p>
            <a:r>
              <a:rPr lang="en-US" sz="1050" dirty="0"/>
              <a:t>(called the axon)</a:t>
            </a:r>
          </a:p>
          <a:p>
            <a:endParaRPr lang="en-US" sz="1050" dirty="0"/>
          </a:p>
          <a:p>
            <a:r>
              <a:rPr lang="en-US" sz="1050" dirty="0"/>
              <a:t>The axon is a unique extension from the neuronal cell body that</a:t>
            </a:r>
          </a:p>
          <a:p>
            <a:r>
              <a:rPr lang="en-US" sz="1050" dirty="0"/>
              <a:t> may travel a few hundred micrometers or </a:t>
            </a:r>
            <a:r>
              <a:rPr lang="en-US" sz="1050" u="sng" dirty="0"/>
              <a:t>much farther</a:t>
            </a:r>
            <a:r>
              <a:rPr lang="en-US" sz="1050" dirty="0"/>
              <a:t>, </a:t>
            </a:r>
            <a:r>
              <a:rPr lang="en-US" sz="1050" b="1" i="1" dirty="0"/>
              <a:t>depending on the</a:t>
            </a:r>
          </a:p>
          <a:p>
            <a:pPr marL="171450" indent="-171450">
              <a:buFont typeface="Wingdings" panose="05000000000000000000" pitchFamily="2" charset="2"/>
              <a:buChar char="ü"/>
            </a:pPr>
            <a:r>
              <a:rPr lang="en-US" sz="1050" dirty="0"/>
              <a:t>type of neuron </a:t>
            </a:r>
          </a:p>
          <a:p>
            <a:pPr marL="171450" indent="-171450">
              <a:buFont typeface="Wingdings" panose="05000000000000000000" pitchFamily="2" charset="2"/>
              <a:buChar char="ü"/>
            </a:pPr>
            <a:r>
              <a:rPr lang="en-US" sz="1050" dirty="0"/>
              <a:t>the size of the animal (some axons in large animals can be meters in length)</a:t>
            </a:r>
          </a:p>
          <a:p>
            <a:r>
              <a:rPr lang="en-US" sz="1050" b="1" dirty="0">
                <a:solidFill>
                  <a:srgbClr val="FF0000"/>
                </a:solidFill>
              </a:rPr>
              <a:t>BUT !! </a:t>
            </a:r>
            <a:r>
              <a:rPr lang="en-US" sz="1050" dirty="0"/>
              <a:t>Many nerve cells in the human brain have axons no more than a </a:t>
            </a:r>
            <a:r>
              <a:rPr lang="en-US" sz="1050" u="sng" dirty="0"/>
              <a:t>few millimeters long</a:t>
            </a:r>
            <a:r>
              <a:rPr lang="en-US" sz="1050" dirty="0"/>
              <a:t>, and a few have </a:t>
            </a:r>
            <a:r>
              <a:rPr lang="en-US" sz="1050" u="sng" dirty="0"/>
              <a:t>no axon at all</a:t>
            </a:r>
            <a:r>
              <a:rPr lang="en-US" sz="1050" dirty="0"/>
              <a:t>.</a:t>
            </a:r>
            <a:endParaRPr lang="en-US" sz="1050" b="1" dirty="0">
              <a:solidFill>
                <a:srgbClr val="FF0000"/>
              </a:solidFill>
            </a:endParaRPr>
          </a:p>
          <a:p>
            <a:endParaRPr lang="en-US" sz="1050" dirty="0"/>
          </a:p>
          <a:p>
            <a:r>
              <a:rPr lang="en-US" sz="1050" dirty="0"/>
              <a:t>The axon also has  : a distinct </a:t>
            </a:r>
            <a:r>
              <a:rPr lang="en-US" sz="1050" b="1" dirty="0"/>
              <a:t>cytoskeleton</a:t>
            </a:r>
            <a:r>
              <a:rPr lang="en-US" sz="1050" dirty="0"/>
              <a:t> whose elements are central </a:t>
            </a:r>
            <a:r>
              <a:rPr lang="en-US" sz="1050" b="1" i="1" u="sng" dirty="0"/>
              <a:t>for its </a:t>
            </a:r>
            <a:r>
              <a:rPr lang="en-US" sz="1050" dirty="0"/>
              <a:t>functional integrity</a:t>
            </a:r>
          </a:p>
          <a:p>
            <a:endParaRPr lang="en-US" sz="1050" dirty="0"/>
          </a:p>
          <a:p>
            <a:endParaRPr lang="en-US" sz="1050" dirty="0"/>
          </a:p>
          <a:p>
            <a:endParaRPr lang="en-US" sz="1050" dirty="0"/>
          </a:p>
        </p:txBody>
      </p:sp>
      <p:pic>
        <p:nvPicPr>
          <p:cNvPr id="5" name="Picture 4">
            <a:extLst>
              <a:ext uri="{FF2B5EF4-FFF2-40B4-BE49-F238E27FC236}">
                <a16:creationId xmlns:a16="http://schemas.microsoft.com/office/drawing/2014/main" id="{25D68D1A-F66E-CD8B-328E-D07DE3114EA4}"/>
              </a:ext>
            </a:extLst>
          </p:cNvPr>
          <p:cNvPicPr>
            <a:picLocks noChangeAspect="1"/>
          </p:cNvPicPr>
          <p:nvPr/>
        </p:nvPicPr>
        <p:blipFill>
          <a:blip r:embed="rId2"/>
          <a:stretch>
            <a:fillRect/>
          </a:stretch>
        </p:blipFill>
        <p:spPr>
          <a:xfrm>
            <a:off x="3638768" y="196850"/>
            <a:ext cx="448107" cy="10668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A67F7EE-1CAD-6CCF-ABB4-BBEDA1BAA710}"/>
                  </a:ext>
                </a:extLst>
              </p14:cNvPr>
              <p14:cNvContentPartPr/>
              <p14:nvPr/>
            </p14:nvContentPartPr>
            <p14:xfrm>
              <a:off x="3638768" y="233346"/>
              <a:ext cx="336600" cy="39240"/>
            </p14:xfrm>
          </p:contentPart>
        </mc:Choice>
        <mc:Fallback xmlns="">
          <p:pic>
            <p:nvPicPr>
              <p:cNvPr id="6" name="Ink 5">
                <a:extLst>
                  <a:ext uri="{FF2B5EF4-FFF2-40B4-BE49-F238E27FC236}">
                    <a16:creationId xmlns:a16="http://schemas.microsoft.com/office/drawing/2014/main" id="{5A67F7EE-1CAD-6CCF-ABB4-BBEDA1BAA710}"/>
                  </a:ext>
                </a:extLst>
              </p:cNvPr>
              <p:cNvPicPr/>
              <p:nvPr/>
            </p:nvPicPr>
            <p:blipFill>
              <a:blip r:embed="rId4"/>
              <a:stretch>
                <a:fillRect/>
              </a:stretch>
            </p:blipFill>
            <p:spPr>
              <a:xfrm>
                <a:off x="3603128" y="161346"/>
                <a:ext cx="408240" cy="182880"/>
              </a:xfrm>
              <a:prstGeom prst="rect">
                <a:avLst/>
              </a:prstGeom>
            </p:spPr>
          </p:pic>
        </mc:Fallback>
      </mc:AlternateContent>
    </p:spTree>
    <p:extLst>
      <p:ext uri="{BB962C8B-B14F-4D97-AF65-F5344CB8AC3E}">
        <p14:creationId xmlns:p14="http://schemas.microsoft.com/office/powerpoint/2010/main" val="1846663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D9EE9A-E48E-7543-691F-29124402716A}"/>
              </a:ext>
            </a:extLst>
          </p:cNvPr>
          <p:cNvSpPr>
            <a:spLocks noGrp="1"/>
          </p:cNvSpPr>
          <p:nvPr>
            <p:ph type="body" idx="1"/>
          </p:nvPr>
        </p:nvSpPr>
        <p:spPr>
          <a:xfrm>
            <a:off x="0" y="0"/>
            <a:ext cx="4572000" cy="3616375"/>
          </a:xfrm>
        </p:spPr>
        <p:txBody>
          <a:bodyPr/>
          <a:lstStyle/>
          <a:p>
            <a:r>
              <a:rPr lang="en-US" sz="1600" b="1" dirty="0"/>
              <a:t>Axons length : </a:t>
            </a:r>
          </a:p>
          <a:p>
            <a:pPr marL="228600" indent="-228600">
              <a:buFont typeface="+mj-lt"/>
              <a:buAutoNum type="arabicPeriod"/>
            </a:pPr>
            <a:r>
              <a:rPr lang="en-US" sz="1200" dirty="0">
                <a:latin typeface="Bernard MT Condensed" panose="02050806060905020404" pitchFamily="18" charset="0"/>
              </a:rPr>
              <a:t>short axons </a:t>
            </a:r>
            <a:r>
              <a:rPr lang="en-US" sz="1200" dirty="0"/>
              <a:t>are a feature of </a:t>
            </a:r>
            <a:r>
              <a:rPr lang="en-US" sz="1200" b="1" dirty="0"/>
              <a:t>local circuit neurons</a:t>
            </a:r>
            <a:r>
              <a:rPr lang="en-US" sz="1200" dirty="0"/>
              <a:t>, or </a:t>
            </a:r>
            <a:r>
              <a:rPr lang="en-US" sz="1200" b="1" dirty="0"/>
              <a:t>interneurons</a:t>
            </a:r>
          </a:p>
          <a:p>
            <a:pPr marL="228600" indent="-228600">
              <a:buFont typeface="+mj-lt"/>
              <a:buAutoNum type="arabicPeriod"/>
            </a:pPr>
            <a:r>
              <a:rPr lang="en-US" sz="1200" dirty="0"/>
              <a:t>axons of </a:t>
            </a:r>
            <a:r>
              <a:rPr lang="en-US" sz="1200" b="1" dirty="0"/>
              <a:t>Projection Neurons </a:t>
            </a:r>
            <a:r>
              <a:rPr lang="en-US" sz="1200" dirty="0"/>
              <a:t>extend to distant targets</a:t>
            </a:r>
          </a:p>
          <a:p>
            <a:r>
              <a:rPr lang="en-US" sz="1200" b="1" dirty="0"/>
              <a:t>EXAMPLE : </a:t>
            </a:r>
            <a:r>
              <a:rPr lang="en-US" sz="1100" b="1" dirty="0">
                <a:latin typeface="Californian FB" panose="0207040306080B030204" pitchFamily="18" charset="0"/>
              </a:rPr>
              <a:t>axons that run from the human spinal cord to the foot are about a meter long. </a:t>
            </a:r>
          </a:p>
          <a:p>
            <a:endParaRPr lang="en-US" sz="1100" b="1" dirty="0">
              <a:latin typeface="Californian FB" panose="0207040306080B030204" pitchFamily="18" charset="0"/>
            </a:endParaRPr>
          </a:p>
          <a:p>
            <a:endParaRPr lang="en-US" sz="1100" b="1" dirty="0">
              <a:latin typeface="Californian FB" panose="0207040306080B030204" pitchFamily="18" charset="0"/>
            </a:endParaRPr>
          </a:p>
          <a:p>
            <a:endParaRPr lang="en-US" sz="1100" b="1" dirty="0">
              <a:latin typeface="Californian FB" panose="0207040306080B030204" pitchFamily="18" charset="0"/>
            </a:endParaRPr>
          </a:p>
          <a:p>
            <a:endParaRPr lang="en-US" sz="1100" b="1" dirty="0">
              <a:latin typeface="Californian FB" panose="0207040306080B030204" pitchFamily="18" charset="0"/>
            </a:endParaRPr>
          </a:p>
          <a:p>
            <a:endParaRPr lang="en-US" sz="1100" b="1" dirty="0">
              <a:latin typeface="Californian FB" panose="0207040306080B030204" pitchFamily="18" charset="0"/>
            </a:endParaRPr>
          </a:p>
          <a:p>
            <a:endParaRPr lang="en-US" sz="1100" b="1" dirty="0">
              <a:latin typeface="Californian FB" panose="0207040306080B030204" pitchFamily="18" charset="0"/>
            </a:endParaRPr>
          </a:p>
          <a:p>
            <a:endParaRPr lang="en-US" sz="1100" b="1" dirty="0">
              <a:latin typeface="Californian FB" panose="0207040306080B030204" pitchFamily="18" charset="0"/>
            </a:endParaRPr>
          </a:p>
          <a:p>
            <a:endParaRPr lang="en-US" sz="1100" b="1" dirty="0">
              <a:latin typeface="Californian FB" panose="0207040306080B030204" pitchFamily="18" charset="0"/>
            </a:endParaRPr>
          </a:p>
          <a:p>
            <a:r>
              <a:rPr lang="en-US" sz="1100" dirty="0">
                <a:solidFill>
                  <a:srgbClr val="FF0000"/>
                </a:solidFill>
              </a:rPr>
              <a:t>The axons of both </a:t>
            </a:r>
            <a:r>
              <a:rPr lang="en-US" sz="1100" b="1" dirty="0">
                <a:solidFill>
                  <a:srgbClr val="FF0000"/>
                </a:solidFill>
              </a:rPr>
              <a:t>interneurons</a:t>
            </a:r>
            <a:r>
              <a:rPr lang="en-US" sz="1100" dirty="0">
                <a:solidFill>
                  <a:srgbClr val="FF0000"/>
                </a:solidFill>
              </a:rPr>
              <a:t> and </a:t>
            </a:r>
            <a:r>
              <a:rPr lang="en-US" sz="1100" b="1" dirty="0">
                <a:solidFill>
                  <a:srgbClr val="FF0000"/>
                </a:solidFill>
              </a:rPr>
              <a:t>projection neurons </a:t>
            </a:r>
            <a:r>
              <a:rPr lang="en-US" sz="1100" dirty="0">
                <a:solidFill>
                  <a:srgbClr val="FF0000"/>
                </a:solidFill>
              </a:rPr>
              <a:t>often branch locally, resulting in the innervation of multiple post-synaptic sites on many post-synaptic neurons.</a:t>
            </a:r>
          </a:p>
          <a:p>
            <a:endParaRPr lang="en-US" sz="1100" dirty="0">
              <a:solidFill>
                <a:srgbClr val="FF0000"/>
              </a:solidFill>
            </a:endParaRPr>
          </a:p>
          <a:p>
            <a:r>
              <a:rPr lang="en-US" sz="1100" dirty="0"/>
              <a:t>FUNCTION : Axons </a:t>
            </a:r>
            <a:r>
              <a:rPr lang="en-US" sz="1100" u="sng" dirty="0"/>
              <a:t>convey</a:t>
            </a:r>
            <a:r>
              <a:rPr lang="en-US" sz="1100" dirty="0"/>
              <a:t> electrical signals over such distances by a self-regenerating wave of electrical activity called an </a:t>
            </a:r>
            <a:r>
              <a:rPr lang="en-US" sz="1100" b="1" dirty="0"/>
              <a:t>action potential.</a:t>
            </a:r>
            <a:endParaRPr lang="en-US" sz="1100" b="1" dirty="0">
              <a:solidFill>
                <a:srgbClr val="FF0000"/>
              </a:solidFill>
              <a:latin typeface="Californian FB" panose="0207040306080B030204" pitchFamily="18" charset="0"/>
            </a:endParaRPr>
          </a:p>
          <a:p>
            <a:endParaRPr lang="en-US" dirty="0"/>
          </a:p>
        </p:txBody>
      </p:sp>
      <p:pic>
        <p:nvPicPr>
          <p:cNvPr id="6" name="Picture 5">
            <a:extLst>
              <a:ext uri="{FF2B5EF4-FFF2-40B4-BE49-F238E27FC236}">
                <a16:creationId xmlns:a16="http://schemas.microsoft.com/office/drawing/2014/main" id="{E143C6A0-15E6-DB7F-4F02-B66FC3C9B491}"/>
              </a:ext>
            </a:extLst>
          </p:cNvPr>
          <p:cNvPicPr>
            <a:picLocks noChangeAspect="1"/>
          </p:cNvPicPr>
          <p:nvPr/>
        </p:nvPicPr>
        <p:blipFill>
          <a:blip r:embed="rId2"/>
          <a:stretch>
            <a:fillRect/>
          </a:stretch>
        </p:blipFill>
        <p:spPr>
          <a:xfrm>
            <a:off x="1295400" y="803699"/>
            <a:ext cx="1547455" cy="1437673"/>
          </a:xfrm>
          <a:prstGeom prst="rect">
            <a:avLst/>
          </a:prstGeom>
        </p:spPr>
      </p:pic>
    </p:spTree>
    <p:extLst>
      <p:ext uri="{BB962C8B-B14F-4D97-AF65-F5344CB8AC3E}">
        <p14:creationId xmlns:p14="http://schemas.microsoft.com/office/powerpoint/2010/main" val="3567609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E15F60-5607-E7C1-F644-9E50EAFE5DE4}"/>
              </a:ext>
            </a:extLst>
          </p:cNvPr>
          <p:cNvSpPr>
            <a:spLocks noGrp="1"/>
          </p:cNvSpPr>
          <p:nvPr>
            <p:ph type="body" idx="1"/>
          </p:nvPr>
        </p:nvSpPr>
        <p:spPr>
          <a:xfrm>
            <a:off x="0" y="0"/>
            <a:ext cx="4572000" cy="3416320"/>
          </a:xfrm>
        </p:spPr>
        <p:txBody>
          <a:bodyPr/>
          <a:lstStyle/>
          <a:p>
            <a:r>
              <a:rPr lang="en-US" sz="1100" dirty="0"/>
              <a:t>Action potentials (also referred to as “spikes” or “units”)</a:t>
            </a:r>
          </a:p>
          <a:p>
            <a:endParaRPr lang="en-US" sz="1100" dirty="0"/>
          </a:p>
          <a:p>
            <a:r>
              <a:rPr lang="en-US" sz="1100" dirty="0"/>
              <a:t>Action potentials are all-or-nothing </a:t>
            </a:r>
            <a:r>
              <a:rPr lang="en-US" sz="1200" b="1" dirty="0"/>
              <a:t>changes</a:t>
            </a:r>
            <a:r>
              <a:rPr lang="en-US" sz="1100" dirty="0"/>
              <a:t> in the electrical potential (voltage) across the </a:t>
            </a:r>
            <a:r>
              <a:rPr lang="en-US" sz="1100" u="sng" dirty="0"/>
              <a:t>nerve cell membrane </a:t>
            </a:r>
            <a:r>
              <a:rPr lang="en-US" sz="1100" dirty="0"/>
              <a:t>that conveys information from one place to another in the nervous system</a:t>
            </a:r>
          </a:p>
          <a:p>
            <a:endParaRPr lang="en-US" sz="1100" dirty="0"/>
          </a:p>
          <a:p>
            <a:r>
              <a:rPr lang="en-US" sz="1100" dirty="0"/>
              <a:t>The process by which the information encoded by action potentials is passed on at synaptic contacts to a target cell is called </a:t>
            </a:r>
            <a:r>
              <a:rPr lang="en-US" sz="1100" b="1" dirty="0">
                <a:highlight>
                  <a:srgbClr val="FFFF00"/>
                </a:highlight>
              </a:rPr>
              <a:t>synaptic transmission</a:t>
            </a:r>
          </a:p>
          <a:p>
            <a:endParaRPr lang="en-US" sz="1050" dirty="0"/>
          </a:p>
          <a:p>
            <a:endParaRPr lang="en-US" sz="1050" dirty="0"/>
          </a:p>
          <a:p>
            <a:r>
              <a:rPr lang="en-US" sz="1200" dirty="0"/>
              <a:t>Presynaptic terminals </a:t>
            </a:r>
            <a:r>
              <a:rPr lang="en-US" sz="1050" dirty="0"/>
              <a:t>(also called </a:t>
            </a:r>
            <a:r>
              <a:rPr lang="en-US" sz="1050" b="1" i="1" dirty="0"/>
              <a:t>synaptic endings</a:t>
            </a:r>
            <a:r>
              <a:rPr lang="en-US" sz="1050" dirty="0"/>
              <a:t>, </a:t>
            </a:r>
            <a:r>
              <a:rPr lang="en-US" sz="1050" b="1" i="1" dirty="0"/>
              <a:t>axon terminals</a:t>
            </a:r>
            <a:r>
              <a:rPr lang="en-US" sz="1050" dirty="0"/>
              <a:t>, or </a:t>
            </a:r>
            <a:r>
              <a:rPr lang="en-US" sz="1050" b="1" i="1" dirty="0"/>
              <a:t>terminal boutons </a:t>
            </a:r>
            <a:r>
              <a:rPr lang="en-US" sz="1050" dirty="0"/>
              <a:t>) and their postsynaptic specializations are typically </a:t>
            </a:r>
            <a:r>
              <a:rPr lang="en-US" sz="1050" b="1" dirty="0">
                <a:solidFill>
                  <a:schemeClr val="accent2"/>
                </a:solidFill>
              </a:rPr>
              <a:t>chemical synapses</a:t>
            </a:r>
            <a:r>
              <a:rPr lang="en-US" sz="1050" dirty="0"/>
              <a:t>, the </a:t>
            </a:r>
            <a:r>
              <a:rPr lang="en-US" sz="1050" u="sng" dirty="0"/>
              <a:t>most abundant type </a:t>
            </a:r>
            <a:r>
              <a:rPr lang="en-US" sz="1050" dirty="0"/>
              <a:t>of synapse in the mature nervous system</a:t>
            </a:r>
          </a:p>
          <a:p>
            <a:endParaRPr lang="en-US" sz="1050" dirty="0"/>
          </a:p>
          <a:p>
            <a:r>
              <a:rPr lang="en-US" sz="1600" b="1" dirty="0">
                <a:solidFill>
                  <a:schemeClr val="accent2"/>
                </a:solidFill>
              </a:rPr>
              <a:t>electrical synapse </a:t>
            </a:r>
          </a:p>
          <a:p>
            <a:pPr marL="171450" indent="-171450">
              <a:buFont typeface="Arial" panose="020B0604020202020204" pitchFamily="34" charset="0"/>
              <a:buChar char="•"/>
            </a:pPr>
            <a:r>
              <a:rPr lang="en-US" sz="1050" dirty="0"/>
              <a:t>(mediated by the gap junctions mentioned above)</a:t>
            </a:r>
          </a:p>
          <a:p>
            <a:pPr marL="171450" indent="-171450">
              <a:buFont typeface="Arial" panose="020B0604020202020204" pitchFamily="34" charset="0"/>
              <a:buChar char="•"/>
            </a:pPr>
            <a:r>
              <a:rPr lang="en-US" sz="1050" dirty="0"/>
              <a:t> is relatively </a:t>
            </a:r>
            <a:r>
              <a:rPr lang="en-US" sz="1050" b="1" dirty="0">
                <a:latin typeface="Copperplate Gothic Light" panose="020E0507020206020404" pitchFamily="34" charset="0"/>
              </a:rPr>
              <a:t>rare</a:t>
            </a:r>
            <a:r>
              <a:rPr lang="en-US" sz="1050" dirty="0"/>
              <a:t> in the mature nervous system </a:t>
            </a:r>
          </a:p>
          <a:p>
            <a:pPr marL="171450" indent="-171450">
              <a:buFont typeface="Arial" panose="020B0604020202020204" pitchFamily="34" charset="0"/>
              <a:buChar char="•"/>
            </a:pPr>
            <a:r>
              <a:rPr lang="en-US" sz="1050" dirty="0"/>
              <a:t>(but abundant in the developing CNS)</a:t>
            </a:r>
          </a:p>
          <a:p>
            <a:pPr marL="171450" indent="-171450">
              <a:buFont typeface="Arial" panose="020B0604020202020204" pitchFamily="34" charset="0"/>
              <a:buChar char="•"/>
            </a:pPr>
            <a:r>
              <a:rPr lang="en-US" sz="1050" dirty="0"/>
              <a:t>serves special functions, including the </a:t>
            </a:r>
            <a:r>
              <a:rPr lang="en-US" sz="1050" u="sng" dirty="0"/>
              <a:t>synchronization</a:t>
            </a:r>
            <a:r>
              <a:rPr lang="en-US" sz="1050" dirty="0"/>
              <a:t> of local networks of neurons.</a:t>
            </a:r>
          </a:p>
        </p:txBody>
      </p:sp>
    </p:spTree>
    <p:extLst>
      <p:ext uri="{BB962C8B-B14F-4D97-AF65-F5344CB8AC3E}">
        <p14:creationId xmlns:p14="http://schemas.microsoft.com/office/powerpoint/2010/main" val="1627789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F69E3C-2261-F350-A84E-C5415C00A167}"/>
              </a:ext>
            </a:extLst>
          </p:cNvPr>
          <p:cNvSpPr>
            <a:spLocks noGrp="1"/>
          </p:cNvSpPr>
          <p:nvPr>
            <p:ph type="body" idx="1"/>
          </p:nvPr>
        </p:nvSpPr>
        <p:spPr>
          <a:xfrm>
            <a:off x="1" y="0"/>
            <a:ext cx="3276600" cy="2723823"/>
          </a:xfrm>
        </p:spPr>
        <p:txBody>
          <a:bodyPr/>
          <a:lstStyle/>
          <a:p>
            <a:r>
              <a:rPr lang="en-US" sz="1100" dirty="0"/>
              <a:t>The secretory organelles in the presynaptic terminal of</a:t>
            </a:r>
          </a:p>
          <a:p>
            <a:r>
              <a:rPr lang="en-US" sz="1100" dirty="0"/>
              <a:t>chemical synapses are called </a:t>
            </a:r>
            <a:r>
              <a:rPr lang="en-US" sz="1100" b="1" dirty="0"/>
              <a:t>synaptic vesicles :</a:t>
            </a:r>
          </a:p>
          <a:p>
            <a:pPr marL="171450" indent="-171450">
              <a:buFont typeface="Wingdings" panose="05000000000000000000" pitchFamily="2" charset="2"/>
              <a:buChar char="§"/>
            </a:pPr>
            <a:r>
              <a:rPr lang="en-US" sz="1100" dirty="0"/>
              <a:t>Are spherical structures </a:t>
            </a:r>
          </a:p>
          <a:p>
            <a:pPr marL="171450" indent="-171450">
              <a:buFont typeface="Wingdings" panose="05000000000000000000" pitchFamily="2" charset="2"/>
              <a:buChar char="§"/>
            </a:pPr>
            <a:r>
              <a:rPr lang="en-US" sz="1100" dirty="0"/>
              <a:t>filled with neurotransmitters / in some cases other </a:t>
            </a:r>
            <a:r>
              <a:rPr lang="en-US" sz="1100" u="sng" dirty="0"/>
              <a:t>neuroactive</a:t>
            </a:r>
            <a:r>
              <a:rPr lang="en-US" sz="1100" dirty="0"/>
              <a:t> molecules </a:t>
            </a:r>
          </a:p>
          <a:p>
            <a:pPr marL="171450" indent="-171450">
              <a:buFont typeface="Wingdings" panose="05000000000000000000" pitchFamily="2" charset="2"/>
              <a:buChar char="§"/>
            </a:pPr>
            <a:endParaRPr lang="en-US" sz="1100" dirty="0"/>
          </a:p>
          <a:p>
            <a:pPr algn="l"/>
            <a:r>
              <a:rPr lang="en-US" sz="1100" dirty="0"/>
              <a:t>The positioning of synaptic vesicles at the presynaptic membrane + their fusion to initiate neurotransmitter release </a:t>
            </a:r>
            <a:r>
              <a:rPr lang="en-US" sz="1200" b="1" i="1" dirty="0"/>
              <a:t>are regulated by ? </a:t>
            </a:r>
            <a:r>
              <a:rPr lang="en-US" sz="1100" dirty="0"/>
              <a:t>a variety of proteins (including several </a:t>
            </a:r>
            <a:r>
              <a:rPr lang="en-US" sz="1100" dirty="0">
                <a:solidFill>
                  <a:schemeClr val="accent2"/>
                </a:solidFill>
              </a:rPr>
              <a:t>cytoskeletal</a:t>
            </a:r>
            <a:r>
              <a:rPr lang="en-US" sz="1100" dirty="0"/>
              <a:t> proteins) either </a:t>
            </a:r>
            <a:r>
              <a:rPr lang="en-US" sz="1100" b="1" dirty="0"/>
              <a:t>in</a:t>
            </a:r>
            <a:r>
              <a:rPr lang="en-US" sz="1100" dirty="0"/>
              <a:t> or </a:t>
            </a:r>
            <a:r>
              <a:rPr lang="en-US" sz="1100" b="1" dirty="0"/>
              <a:t>associated</a:t>
            </a:r>
            <a:r>
              <a:rPr lang="en-US" sz="1100" dirty="0"/>
              <a:t> with the vesicle</a:t>
            </a:r>
          </a:p>
          <a:p>
            <a:pPr algn="l"/>
            <a:endParaRPr lang="en-US" sz="1100" dirty="0"/>
          </a:p>
          <a:p>
            <a:pPr algn="l"/>
            <a:r>
              <a:rPr lang="en-US" sz="1100" dirty="0"/>
              <a:t>The neurotransmitters released from synaptic vesicles </a:t>
            </a:r>
            <a:r>
              <a:rPr lang="en-US" sz="1100" u="sng" dirty="0"/>
              <a:t>modify</a:t>
            </a:r>
            <a:r>
              <a:rPr lang="en-US" sz="1100" dirty="0"/>
              <a:t> the </a:t>
            </a:r>
            <a:r>
              <a:rPr lang="en-US" sz="1100" u="sng" dirty="0"/>
              <a:t>electrical properties </a:t>
            </a:r>
            <a:r>
              <a:rPr lang="en-US" sz="1100" dirty="0"/>
              <a:t>of the target cell by binding to receptors localized primarily at postsynaptic specializations</a:t>
            </a:r>
          </a:p>
        </p:txBody>
      </p:sp>
      <p:pic>
        <p:nvPicPr>
          <p:cNvPr id="5" name="Picture 4">
            <a:extLst>
              <a:ext uri="{FF2B5EF4-FFF2-40B4-BE49-F238E27FC236}">
                <a16:creationId xmlns:a16="http://schemas.microsoft.com/office/drawing/2014/main" id="{34D3AF65-47E3-3FDA-5E74-63AFC7D7F30F}"/>
              </a:ext>
            </a:extLst>
          </p:cNvPr>
          <p:cNvPicPr>
            <a:picLocks noChangeAspect="1"/>
          </p:cNvPicPr>
          <p:nvPr/>
        </p:nvPicPr>
        <p:blipFill>
          <a:blip r:embed="rId3"/>
          <a:stretch>
            <a:fillRect/>
          </a:stretch>
        </p:blipFill>
        <p:spPr>
          <a:xfrm>
            <a:off x="3210452" y="15267"/>
            <a:ext cx="1361548" cy="1019783"/>
          </a:xfrm>
          <a:prstGeom prst="rect">
            <a:avLst/>
          </a:prstGeom>
        </p:spPr>
      </p:pic>
      <p:sp>
        <p:nvSpPr>
          <p:cNvPr id="7" name="TextBox 6">
            <a:extLst>
              <a:ext uri="{FF2B5EF4-FFF2-40B4-BE49-F238E27FC236}">
                <a16:creationId xmlns:a16="http://schemas.microsoft.com/office/drawing/2014/main" id="{65349CAE-867E-F580-51CC-5BA99480387B}"/>
              </a:ext>
            </a:extLst>
          </p:cNvPr>
          <p:cNvSpPr txBox="1"/>
          <p:nvPr/>
        </p:nvSpPr>
        <p:spPr>
          <a:xfrm>
            <a:off x="1665376" y="2482850"/>
            <a:ext cx="3090152" cy="1015663"/>
          </a:xfrm>
          <a:prstGeom prst="rect">
            <a:avLst/>
          </a:prstGeom>
          <a:noFill/>
        </p:spPr>
        <p:txBody>
          <a:bodyPr wrap="square">
            <a:spAutoFit/>
          </a:bodyPr>
          <a:lstStyle/>
          <a:p>
            <a:r>
              <a:rPr lang="en-US" sz="1000" dirty="0"/>
              <a:t>The intricate interplay of neurotransmitters, receptors,</a:t>
            </a:r>
          </a:p>
          <a:p>
            <a:r>
              <a:rPr lang="en-US" sz="1000" dirty="0"/>
              <a:t>related cytoskeletal elements, and signal transduction molecules is the basis for communication among nerve cells and</a:t>
            </a:r>
          </a:p>
          <a:p>
            <a:r>
              <a:rPr lang="en-US" sz="1000" dirty="0"/>
              <a:t>between nerve cells and effector cells in muscles and glands.</a:t>
            </a:r>
          </a:p>
        </p:txBody>
      </p:sp>
    </p:spTree>
    <p:extLst>
      <p:ext uri="{BB962C8B-B14F-4D97-AF65-F5344CB8AC3E}">
        <p14:creationId xmlns:p14="http://schemas.microsoft.com/office/powerpoint/2010/main" val="2476308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8337" y="227076"/>
            <a:ext cx="3736975" cy="361315"/>
          </a:xfrm>
          <a:prstGeom prst="rect">
            <a:avLst/>
          </a:prstGeom>
        </p:spPr>
        <p:txBody>
          <a:bodyPr vert="horz" wrap="square" lIns="0" tIns="12700" rIns="0" bIns="0" rtlCol="0">
            <a:spAutoFit/>
          </a:bodyPr>
          <a:lstStyle/>
          <a:p>
            <a:pPr marL="12700">
              <a:lnSpc>
                <a:spcPct val="100000"/>
              </a:lnSpc>
              <a:spcBef>
                <a:spcPts val="100"/>
              </a:spcBef>
            </a:pPr>
            <a:r>
              <a:rPr sz="2200" spc="-5" dirty="0"/>
              <a:t>What do </a:t>
            </a:r>
            <a:r>
              <a:rPr sz="2200" dirty="0"/>
              <a:t>I </a:t>
            </a:r>
            <a:r>
              <a:rPr sz="2200" spc="-10" dirty="0"/>
              <a:t>expect </a:t>
            </a:r>
            <a:r>
              <a:rPr sz="2200" spc="-15" dirty="0"/>
              <a:t>to </a:t>
            </a:r>
            <a:r>
              <a:rPr sz="2200" dirty="0"/>
              <a:t>learn</a:t>
            </a:r>
            <a:r>
              <a:rPr sz="2200" spc="-25" dirty="0"/>
              <a:t> </a:t>
            </a:r>
            <a:r>
              <a:rPr sz="2200" spc="-15" dirty="0"/>
              <a:t>today?</a:t>
            </a:r>
            <a:endParaRPr sz="2200"/>
          </a:p>
        </p:txBody>
      </p:sp>
      <p:sp>
        <p:nvSpPr>
          <p:cNvPr id="3" name="object 3"/>
          <p:cNvSpPr txBox="1"/>
          <p:nvPr/>
        </p:nvSpPr>
        <p:spPr>
          <a:xfrm>
            <a:off x="261874" y="800100"/>
            <a:ext cx="3948429" cy="1878964"/>
          </a:xfrm>
          <a:prstGeom prst="rect">
            <a:avLst/>
          </a:prstGeom>
        </p:spPr>
        <p:txBody>
          <a:bodyPr vert="horz" wrap="square" lIns="0" tIns="12700" rIns="0" bIns="0" rtlCol="0">
            <a:spAutoFit/>
          </a:bodyPr>
          <a:lstStyle/>
          <a:p>
            <a:pPr marL="184150" marR="238760" indent="-171450">
              <a:lnSpc>
                <a:spcPct val="100000"/>
              </a:lnSpc>
              <a:spcBef>
                <a:spcPts val="100"/>
              </a:spcBef>
              <a:buFont typeface="Arial"/>
              <a:buChar char="•"/>
              <a:tabLst>
                <a:tab pos="184150" algn="l"/>
              </a:tabLst>
            </a:pPr>
            <a:r>
              <a:rPr sz="1600" spc="-10" dirty="0">
                <a:latin typeface="Carlito"/>
                <a:cs typeface="Carlito"/>
              </a:rPr>
              <a:t>Know </a:t>
            </a:r>
            <a:r>
              <a:rPr sz="1600" spc="-5" dirty="0">
                <a:latin typeface="Carlito"/>
                <a:cs typeface="Carlito"/>
              </a:rPr>
              <a:t>the </a:t>
            </a:r>
            <a:r>
              <a:rPr sz="1600" spc="-10" dirty="0">
                <a:latin typeface="Carlito"/>
                <a:cs typeface="Carlito"/>
              </a:rPr>
              <a:t>difference </a:t>
            </a:r>
            <a:r>
              <a:rPr sz="1600" spc="-5" dirty="0">
                <a:latin typeface="Carlito"/>
                <a:cs typeface="Carlito"/>
              </a:rPr>
              <a:t>between </a:t>
            </a:r>
            <a:r>
              <a:rPr sz="1600" u="sng" spc="-10" dirty="0">
                <a:latin typeface="Carlito"/>
                <a:cs typeface="Carlito"/>
              </a:rPr>
              <a:t>neurons</a:t>
            </a:r>
            <a:r>
              <a:rPr sz="1600" spc="-10" dirty="0">
                <a:latin typeface="Carlito"/>
                <a:cs typeface="Carlito"/>
              </a:rPr>
              <a:t> </a:t>
            </a:r>
            <a:r>
              <a:rPr sz="1600" dirty="0">
                <a:latin typeface="Carlito"/>
                <a:cs typeface="Carlito"/>
              </a:rPr>
              <a:t>and  </a:t>
            </a:r>
            <a:r>
              <a:rPr sz="1600" u="sng" dirty="0">
                <a:latin typeface="Carlito"/>
                <a:cs typeface="Carlito"/>
              </a:rPr>
              <a:t>glial</a:t>
            </a:r>
            <a:r>
              <a:rPr sz="1600" u="sng" spc="-5" dirty="0">
                <a:latin typeface="Carlito"/>
                <a:cs typeface="Carlito"/>
              </a:rPr>
              <a:t> </a:t>
            </a:r>
            <a:r>
              <a:rPr sz="1600" u="sng" dirty="0">
                <a:latin typeface="Carlito"/>
                <a:cs typeface="Carlito"/>
              </a:rPr>
              <a:t>cells</a:t>
            </a:r>
          </a:p>
          <a:p>
            <a:pPr marL="184150" marR="145415" indent="-171450">
              <a:lnSpc>
                <a:spcPct val="100000"/>
              </a:lnSpc>
              <a:spcBef>
                <a:spcPts val="385"/>
              </a:spcBef>
              <a:buFont typeface="Arial"/>
              <a:buChar char="•"/>
              <a:tabLst>
                <a:tab pos="184150" algn="l"/>
              </a:tabLst>
            </a:pPr>
            <a:r>
              <a:rPr sz="1600" spc="-10" dirty="0">
                <a:latin typeface="Carlito"/>
                <a:cs typeface="Carlito"/>
              </a:rPr>
              <a:t>Appreciate </a:t>
            </a:r>
            <a:r>
              <a:rPr sz="1600" spc="-5" dirty="0">
                <a:latin typeface="Carlito"/>
                <a:cs typeface="Carlito"/>
              </a:rPr>
              <a:t>how </a:t>
            </a:r>
            <a:r>
              <a:rPr sz="1600" u="sng" spc="-5" dirty="0">
                <a:latin typeface="Carlito"/>
                <a:cs typeface="Carlito"/>
              </a:rPr>
              <a:t>shapes</a:t>
            </a:r>
            <a:r>
              <a:rPr sz="1600" spc="-5" dirty="0">
                <a:latin typeface="Carlito"/>
                <a:cs typeface="Carlito"/>
              </a:rPr>
              <a:t> of </a:t>
            </a:r>
            <a:r>
              <a:rPr sz="1600" spc="-10" dirty="0">
                <a:latin typeface="Carlito"/>
                <a:cs typeface="Carlito"/>
              </a:rPr>
              <a:t>neurons </a:t>
            </a:r>
            <a:r>
              <a:rPr sz="1600" spc="-15" dirty="0">
                <a:latin typeface="Carlito"/>
                <a:cs typeface="Carlito"/>
              </a:rPr>
              <a:t>facilitate  </a:t>
            </a:r>
            <a:r>
              <a:rPr sz="1600" spc="-5" dirty="0">
                <a:latin typeface="Carlito"/>
                <a:cs typeface="Carlito"/>
              </a:rPr>
              <a:t>their function</a:t>
            </a:r>
            <a:endParaRPr sz="1600" dirty="0">
              <a:latin typeface="Carlito"/>
              <a:cs typeface="Carlito"/>
            </a:endParaRPr>
          </a:p>
          <a:p>
            <a:pPr marL="184150" indent="-171450">
              <a:lnSpc>
                <a:spcPct val="100000"/>
              </a:lnSpc>
              <a:spcBef>
                <a:spcPts val="384"/>
              </a:spcBef>
              <a:buFont typeface="Arial"/>
              <a:buChar char="•"/>
              <a:tabLst>
                <a:tab pos="184150" algn="l"/>
              </a:tabLst>
            </a:pPr>
            <a:r>
              <a:rPr sz="1600" spc="-5" dirty="0">
                <a:latin typeface="Carlito"/>
                <a:cs typeface="Carlito"/>
              </a:rPr>
              <a:t>Discuss </a:t>
            </a:r>
            <a:r>
              <a:rPr sz="1600" spc="-15" dirty="0">
                <a:latin typeface="Carlito"/>
                <a:cs typeface="Carlito"/>
              </a:rPr>
              <a:t>different </a:t>
            </a:r>
            <a:r>
              <a:rPr sz="1600" spc="-5" dirty="0">
                <a:latin typeface="Carlito"/>
                <a:cs typeface="Carlito"/>
              </a:rPr>
              <a:t>functions of </a:t>
            </a:r>
            <a:r>
              <a:rPr sz="1600" u="sng" dirty="0">
                <a:latin typeface="Carlito"/>
                <a:cs typeface="Carlito"/>
              </a:rPr>
              <a:t>glial</a:t>
            </a:r>
            <a:r>
              <a:rPr sz="1600" u="sng" spc="30" dirty="0">
                <a:latin typeface="Carlito"/>
                <a:cs typeface="Carlito"/>
              </a:rPr>
              <a:t> </a:t>
            </a:r>
            <a:r>
              <a:rPr sz="1600" u="sng" dirty="0">
                <a:latin typeface="Carlito"/>
                <a:cs typeface="Carlito"/>
              </a:rPr>
              <a:t>cells</a:t>
            </a:r>
          </a:p>
          <a:p>
            <a:pPr marL="184150" marR="5080" indent="-171450">
              <a:lnSpc>
                <a:spcPct val="100000"/>
              </a:lnSpc>
              <a:spcBef>
                <a:spcPts val="380"/>
              </a:spcBef>
              <a:buFont typeface="Arial"/>
              <a:buChar char="•"/>
              <a:tabLst>
                <a:tab pos="184150" algn="l"/>
              </a:tabLst>
            </a:pPr>
            <a:r>
              <a:rPr sz="1600" spc="-15" dirty="0">
                <a:latin typeface="Carlito"/>
                <a:cs typeface="Carlito"/>
              </a:rPr>
              <a:t>Recognize </a:t>
            </a:r>
            <a:r>
              <a:rPr sz="1600" spc="-20" dirty="0">
                <a:latin typeface="Carlito"/>
                <a:cs typeface="Carlito"/>
              </a:rPr>
              <a:t>few </a:t>
            </a:r>
            <a:r>
              <a:rPr sz="1600" u="sng" spc="-5" dirty="0">
                <a:latin typeface="Carlito"/>
                <a:cs typeface="Carlito"/>
              </a:rPr>
              <a:t>techniques</a:t>
            </a:r>
            <a:r>
              <a:rPr sz="1600" spc="-5" dirty="0">
                <a:latin typeface="Carlito"/>
                <a:cs typeface="Carlito"/>
              </a:rPr>
              <a:t> used </a:t>
            </a:r>
            <a:r>
              <a:rPr sz="1600" dirty="0">
                <a:latin typeface="Carlito"/>
                <a:cs typeface="Carlito"/>
              </a:rPr>
              <a:t>in </a:t>
            </a:r>
            <a:r>
              <a:rPr sz="1600" u="sng" spc="-5" dirty="0">
                <a:latin typeface="Carlito"/>
                <a:cs typeface="Carlito"/>
              </a:rPr>
              <a:t>study</a:t>
            </a:r>
            <a:r>
              <a:rPr sz="1600" spc="-5" dirty="0">
                <a:latin typeface="Carlito"/>
                <a:cs typeface="Carlito"/>
              </a:rPr>
              <a:t> of </a:t>
            </a:r>
            <a:r>
              <a:rPr sz="1600" u="sng" dirty="0">
                <a:latin typeface="Carlito"/>
                <a:cs typeface="Carlito"/>
              </a:rPr>
              <a:t>NS</a:t>
            </a:r>
            <a:r>
              <a:rPr sz="1600" dirty="0">
                <a:latin typeface="Carlito"/>
                <a:cs typeface="Carlito"/>
              </a:rPr>
              <a:t>  and </a:t>
            </a:r>
            <a:r>
              <a:rPr sz="1600" spc="-15" dirty="0">
                <a:latin typeface="Carlito"/>
                <a:cs typeface="Carlito"/>
              </a:rPr>
              <a:t>differentiate </a:t>
            </a:r>
            <a:r>
              <a:rPr sz="1600" spc="-5" dirty="0">
                <a:latin typeface="Carlito"/>
                <a:cs typeface="Carlito"/>
              </a:rPr>
              <a:t>between</a:t>
            </a:r>
            <a:r>
              <a:rPr sz="1600" spc="5" dirty="0">
                <a:latin typeface="Carlito"/>
                <a:cs typeface="Carlito"/>
              </a:rPr>
              <a:t> </a:t>
            </a:r>
            <a:r>
              <a:rPr sz="1600" dirty="0">
                <a:latin typeface="Carlito"/>
                <a:cs typeface="Carlito"/>
              </a:rPr>
              <a:t>them</a:t>
            </a:r>
          </a:p>
        </p:txBody>
      </p:sp>
      <p:sp>
        <p:nvSpPr>
          <p:cNvPr id="4" name="object 4"/>
          <p:cNvSpPr txBox="1"/>
          <p:nvPr/>
        </p:nvSpPr>
        <p:spPr>
          <a:xfrm>
            <a:off x="4245864" y="3209290"/>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a:t>
            </a:r>
            <a:endParaRPr sz="600">
              <a:latin typeface="Carlito"/>
              <a:cs typeface="Carl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4794-375D-A87F-33FA-AF3F4494E25E}"/>
              </a:ext>
            </a:extLst>
          </p:cNvPr>
          <p:cNvSpPr>
            <a:spLocks noGrp="1"/>
          </p:cNvSpPr>
          <p:nvPr>
            <p:ph type="title"/>
          </p:nvPr>
        </p:nvSpPr>
        <p:spPr>
          <a:xfrm>
            <a:off x="152400" y="1568450"/>
            <a:ext cx="1224789" cy="615553"/>
          </a:xfrm>
        </p:spPr>
        <p:txBody>
          <a:bodyPr/>
          <a:lstStyle/>
          <a:p>
            <a:r>
              <a:rPr lang="en-US" dirty="0">
                <a:highlight>
                  <a:srgbClr val="FFFF00"/>
                </a:highlight>
              </a:rPr>
              <a:t>Glial Cells</a:t>
            </a:r>
            <a:br>
              <a:rPr lang="en-US" dirty="0">
                <a:highlight>
                  <a:srgbClr val="FFFF00"/>
                </a:highlight>
              </a:rPr>
            </a:br>
            <a:endParaRPr lang="en-US" dirty="0">
              <a:highlight>
                <a:srgbClr val="FFFF00"/>
              </a:highlight>
            </a:endParaRPr>
          </a:p>
        </p:txBody>
      </p:sp>
      <p:pic>
        <p:nvPicPr>
          <p:cNvPr id="4" name="Picture 3">
            <a:extLst>
              <a:ext uri="{FF2B5EF4-FFF2-40B4-BE49-F238E27FC236}">
                <a16:creationId xmlns:a16="http://schemas.microsoft.com/office/drawing/2014/main" id="{F6470B52-BEA8-1694-EDBD-0FF8C681F1A5}"/>
              </a:ext>
            </a:extLst>
          </p:cNvPr>
          <p:cNvPicPr>
            <a:picLocks noChangeAspect="1"/>
          </p:cNvPicPr>
          <p:nvPr/>
        </p:nvPicPr>
        <p:blipFill>
          <a:blip r:embed="rId2"/>
          <a:stretch>
            <a:fillRect/>
          </a:stretch>
        </p:blipFill>
        <p:spPr>
          <a:xfrm>
            <a:off x="1367558" y="623951"/>
            <a:ext cx="3197957" cy="2193798"/>
          </a:xfrm>
          <a:prstGeom prst="rect">
            <a:avLst/>
          </a:prstGeom>
        </p:spPr>
      </p:pic>
    </p:spTree>
    <p:extLst>
      <p:ext uri="{BB962C8B-B14F-4D97-AF65-F5344CB8AC3E}">
        <p14:creationId xmlns:p14="http://schemas.microsoft.com/office/powerpoint/2010/main" val="2491366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11C961-37A4-99F4-AFAB-DAB50402F009}"/>
              </a:ext>
            </a:extLst>
          </p:cNvPr>
          <p:cNvSpPr>
            <a:spLocks noGrp="1"/>
          </p:cNvSpPr>
          <p:nvPr>
            <p:ph type="body" idx="1"/>
          </p:nvPr>
        </p:nvSpPr>
        <p:spPr>
          <a:xfrm>
            <a:off x="0" y="0"/>
            <a:ext cx="4572000" cy="3185487"/>
          </a:xfrm>
        </p:spPr>
        <p:txBody>
          <a:bodyPr/>
          <a:lstStyle/>
          <a:p>
            <a:pPr marL="171450" indent="-171450">
              <a:buFont typeface="Wingdings" panose="05000000000000000000" pitchFamily="2" charset="2"/>
              <a:buChar char="Ø"/>
            </a:pPr>
            <a:r>
              <a:rPr lang="en-US" sz="1100" b="1" dirty="0">
                <a:solidFill>
                  <a:schemeClr val="accent4"/>
                </a:solidFill>
              </a:rPr>
              <a:t>FUNCTION / INTRO </a:t>
            </a:r>
          </a:p>
          <a:p>
            <a:pPr marL="171450" indent="-171450">
              <a:buFont typeface="Wingdings" panose="05000000000000000000" pitchFamily="2" charset="2"/>
              <a:buChar char="Ø"/>
            </a:pPr>
            <a:r>
              <a:rPr lang="en-US" sz="1100" dirty="0"/>
              <a:t>Glial cells—usually referred to more simply as glia</a:t>
            </a:r>
          </a:p>
          <a:p>
            <a:pPr marL="171450" indent="-171450">
              <a:buFont typeface="Wingdings" panose="05000000000000000000" pitchFamily="2" charset="2"/>
              <a:buChar char="Ø"/>
            </a:pPr>
            <a:r>
              <a:rPr lang="en-US" sz="1100" dirty="0"/>
              <a:t>quite different from neurons / </a:t>
            </a:r>
            <a:r>
              <a:rPr lang="en-US" sz="1100" dirty="0">
                <a:solidFill>
                  <a:srgbClr val="FF0000"/>
                </a:solidFill>
              </a:rPr>
              <a:t>BUT</a:t>
            </a:r>
            <a:r>
              <a:rPr lang="en-US" sz="1100" dirty="0"/>
              <a:t>  as abundant</a:t>
            </a:r>
          </a:p>
          <a:p>
            <a:pPr marL="171450" indent="-171450" algn="l">
              <a:buFont typeface="Wingdings" panose="05000000000000000000" pitchFamily="2" charset="2"/>
              <a:buChar char="Ø"/>
            </a:pPr>
            <a:r>
              <a:rPr lang="en-US" sz="1100" dirty="0"/>
              <a:t>Glia do not participate directly in </a:t>
            </a:r>
            <a:r>
              <a:rPr lang="en-US" sz="1100" u="sng" dirty="0"/>
              <a:t>synaptic transmission </a:t>
            </a:r>
            <a:r>
              <a:rPr lang="en-US" sz="1100" dirty="0"/>
              <a:t>or in </a:t>
            </a:r>
            <a:r>
              <a:rPr lang="en-US" sz="1100" u="sng" dirty="0"/>
              <a:t>electrical signaling</a:t>
            </a:r>
            <a:r>
              <a:rPr lang="en-US" sz="1100" dirty="0"/>
              <a:t>, </a:t>
            </a:r>
          </a:p>
          <a:p>
            <a:pPr marL="171450" indent="-171450" algn="l">
              <a:buFont typeface="Wingdings" panose="05000000000000000000" pitchFamily="2" charset="2"/>
              <a:buChar char="Ø"/>
            </a:pPr>
            <a:r>
              <a:rPr lang="en-US" sz="1100" dirty="0"/>
              <a:t>their supportive functions </a:t>
            </a:r>
            <a:r>
              <a:rPr lang="en-US" sz="1100" u="sng" dirty="0"/>
              <a:t>help define synaptic contacts </a:t>
            </a:r>
            <a:r>
              <a:rPr lang="en-US" sz="1100" dirty="0"/>
              <a:t>and </a:t>
            </a:r>
            <a:r>
              <a:rPr lang="en-US" sz="1100" u="sng" dirty="0"/>
              <a:t>maintain</a:t>
            </a:r>
            <a:r>
              <a:rPr lang="en-US" sz="1100" dirty="0"/>
              <a:t> the </a:t>
            </a:r>
            <a:r>
              <a:rPr lang="en-US" sz="1100" u="sng" dirty="0"/>
              <a:t>signaling</a:t>
            </a:r>
            <a:r>
              <a:rPr lang="en-US" sz="1100" dirty="0"/>
              <a:t> abilities of neurons</a:t>
            </a:r>
          </a:p>
          <a:p>
            <a:pPr marL="171450" indent="-171450" algn="l">
              <a:buFont typeface="Wingdings" panose="05000000000000000000" pitchFamily="2" charset="2"/>
              <a:buChar char="Ø"/>
            </a:pPr>
            <a:endParaRPr lang="en-US" sz="1100" dirty="0"/>
          </a:p>
          <a:p>
            <a:pPr algn="l"/>
            <a:r>
              <a:rPr lang="en-US" sz="1400" b="1" dirty="0">
                <a:solidFill>
                  <a:schemeClr val="accent4"/>
                </a:solidFill>
              </a:rPr>
              <a:t>Structure</a:t>
            </a:r>
            <a:r>
              <a:rPr lang="en-US" sz="1100" dirty="0"/>
              <a:t> : </a:t>
            </a:r>
          </a:p>
          <a:p>
            <a:pPr algn="l"/>
            <a:r>
              <a:rPr lang="en-US" sz="1100" dirty="0"/>
              <a:t>Like nerve cells, many glial cells have </a:t>
            </a:r>
            <a:r>
              <a:rPr lang="en-US" sz="1100" u="sng" dirty="0"/>
              <a:t>complex processes </a:t>
            </a:r>
            <a:r>
              <a:rPr lang="en-US" sz="1100" dirty="0"/>
              <a:t>extending from their cell bodies, </a:t>
            </a:r>
            <a:r>
              <a:rPr lang="en-US" sz="1100" b="1" dirty="0"/>
              <a:t>BUT </a:t>
            </a:r>
            <a:r>
              <a:rPr lang="en-US" sz="1100" dirty="0"/>
              <a:t> these are generally </a:t>
            </a:r>
            <a:r>
              <a:rPr lang="en-US" sz="1100" u="sng" dirty="0"/>
              <a:t>less prominent </a:t>
            </a:r>
            <a:r>
              <a:rPr lang="en-US" sz="1100" dirty="0"/>
              <a:t>and </a:t>
            </a:r>
            <a:r>
              <a:rPr lang="en-US" sz="1100" u="sng" dirty="0"/>
              <a:t>do not serve the same </a:t>
            </a:r>
            <a:r>
              <a:rPr lang="en-US" sz="1100" dirty="0"/>
              <a:t>purposes as neuronal axons and dendrites. </a:t>
            </a:r>
          </a:p>
          <a:p>
            <a:pPr algn="l"/>
            <a:endParaRPr lang="en-US" sz="1100" dirty="0"/>
          </a:p>
          <a:p>
            <a:pPr algn="l"/>
            <a:r>
              <a:rPr lang="en-US" sz="1400" b="1" dirty="0">
                <a:solidFill>
                  <a:schemeClr val="accent4"/>
                </a:solidFill>
              </a:rPr>
              <a:t>Glial cells and Brain </a:t>
            </a:r>
          </a:p>
          <a:p>
            <a:pPr algn="l"/>
            <a:r>
              <a:rPr lang="en-US" sz="1100" dirty="0"/>
              <a:t>Cells with glial characteristics the only </a:t>
            </a:r>
            <a:r>
              <a:rPr lang="en-US" sz="1100" b="1" dirty="0"/>
              <a:t>stem</a:t>
            </a:r>
            <a:r>
              <a:rPr lang="en-US" sz="1100" dirty="0"/>
              <a:t> cells retained in the mature brain</a:t>
            </a:r>
          </a:p>
          <a:p>
            <a:pPr algn="l"/>
            <a:endParaRPr lang="en-US" sz="1100" dirty="0"/>
          </a:p>
          <a:p>
            <a:pPr algn="l"/>
            <a:r>
              <a:rPr lang="en-US" sz="1100" dirty="0"/>
              <a:t>capable of giving rise both to new glia /in a few instances, new neurons.</a:t>
            </a:r>
            <a:endParaRPr lang="en-US" sz="1100" b="1" dirty="0">
              <a:solidFill>
                <a:schemeClr val="accent4"/>
              </a:solidFill>
            </a:endParaRPr>
          </a:p>
          <a:p>
            <a:pPr algn="l"/>
            <a:endParaRPr lang="en-US" sz="1400" b="1" dirty="0">
              <a:solidFill>
                <a:schemeClr val="accent4"/>
              </a:solidFill>
            </a:endParaRPr>
          </a:p>
        </p:txBody>
      </p:sp>
    </p:spTree>
    <p:extLst>
      <p:ext uri="{BB962C8B-B14F-4D97-AF65-F5344CB8AC3E}">
        <p14:creationId xmlns:p14="http://schemas.microsoft.com/office/powerpoint/2010/main" val="4253184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BA9533-06C2-330A-4938-03C2BFC7F22D}"/>
              </a:ext>
            </a:extLst>
          </p:cNvPr>
          <p:cNvSpPr>
            <a:spLocks noGrp="1"/>
          </p:cNvSpPr>
          <p:nvPr>
            <p:ph type="body" idx="1"/>
          </p:nvPr>
        </p:nvSpPr>
        <p:spPr>
          <a:xfrm>
            <a:off x="0" y="0"/>
            <a:ext cx="4572000" cy="3554819"/>
          </a:xfrm>
        </p:spPr>
        <p:txBody>
          <a:bodyPr/>
          <a:lstStyle/>
          <a:p>
            <a:r>
              <a:rPr lang="en-US" sz="1100" dirty="0"/>
              <a:t>The word glia is Greek for “glue” and reflects the </a:t>
            </a:r>
            <a:r>
              <a:rPr lang="en-US" sz="1100" u="sng" dirty="0"/>
              <a:t>nineteenth-century presumption </a:t>
            </a:r>
            <a:r>
              <a:rPr lang="en-US" sz="1100" dirty="0"/>
              <a:t>that these cells “held the nervous system together.”</a:t>
            </a:r>
          </a:p>
          <a:p>
            <a:r>
              <a:rPr lang="en-US" sz="1100" dirty="0"/>
              <a:t>Is it true ? The term has survived despite the </a:t>
            </a:r>
            <a:r>
              <a:rPr lang="en-US" sz="1100" u="sng" dirty="0"/>
              <a:t>lack of any evidence </a:t>
            </a:r>
            <a:r>
              <a:rPr lang="en-US" sz="1100" dirty="0"/>
              <a:t>that glial cells actually bind nerve cells together.</a:t>
            </a:r>
          </a:p>
          <a:p>
            <a:endParaRPr lang="en-US" sz="1100" dirty="0"/>
          </a:p>
          <a:p>
            <a:r>
              <a:rPr lang="en-US" sz="1100" b="1" dirty="0"/>
              <a:t>Glial functions that are well established include </a:t>
            </a:r>
            <a:r>
              <a:rPr lang="en-US" sz="1100" dirty="0"/>
              <a:t>:  </a:t>
            </a:r>
          </a:p>
          <a:p>
            <a:pPr marL="171450" indent="-171450">
              <a:buFont typeface="Wingdings" panose="05000000000000000000" pitchFamily="2" charset="2"/>
              <a:buChar char="ü"/>
            </a:pPr>
            <a:r>
              <a:rPr lang="en-US" sz="1100" dirty="0"/>
              <a:t>Maintaining the ionic milieu of nerve cells</a:t>
            </a:r>
          </a:p>
          <a:p>
            <a:pPr marL="171450" indent="-171450">
              <a:buFont typeface="Wingdings" panose="05000000000000000000" pitchFamily="2" charset="2"/>
              <a:buChar char="ü"/>
            </a:pPr>
            <a:r>
              <a:rPr lang="en-US" sz="1100" dirty="0"/>
              <a:t>Modulating the rate of nerve signal </a:t>
            </a:r>
            <a:r>
              <a:rPr lang="en-US" sz="1100" u="sng" dirty="0"/>
              <a:t>propagation</a:t>
            </a:r>
          </a:p>
          <a:p>
            <a:pPr marL="171450" indent="-171450">
              <a:buFont typeface="Wingdings" panose="05000000000000000000" pitchFamily="2" charset="2"/>
              <a:buChar char="ü"/>
            </a:pPr>
            <a:r>
              <a:rPr lang="en-US" sz="1100" dirty="0"/>
              <a:t>Modulating synaptic action by controlling the uptake and metabolism of neurotransmitters at or near the synaptic cleft</a:t>
            </a:r>
          </a:p>
          <a:p>
            <a:pPr marL="171450" indent="-171450">
              <a:buFont typeface="Wingdings" panose="05000000000000000000" pitchFamily="2" charset="2"/>
              <a:buChar char="ü"/>
            </a:pPr>
            <a:r>
              <a:rPr lang="en-US" sz="1100" dirty="0"/>
              <a:t>Providing a scaffold for some aspects of neural development</a:t>
            </a:r>
          </a:p>
          <a:p>
            <a:pPr marL="171450" indent="-171450">
              <a:buFont typeface="Wingdings" panose="05000000000000000000" pitchFamily="2" charset="2"/>
              <a:buChar char="ü"/>
            </a:pPr>
            <a:r>
              <a:rPr lang="en-US" sz="1100" dirty="0"/>
              <a:t>Aiding (or in some instances impeding) recovery from neural injury</a:t>
            </a:r>
          </a:p>
          <a:p>
            <a:pPr marL="171450" indent="-171450">
              <a:buFont typeface="Wingdings" panose="05000000000000000000" pitchFamily="2" charset="2"/>
              <a:buChar char="ü"/>
            </a:pPr>
            <a:r>
              <a:rPr lang="en-US" sz="1100" dirty="0"/>
              <a:t>Providing an interface between the brain and the immune system</a:t>
            </a:r>
          </a:p>
          <a:p>
            <a:pPr marL="171450" indent="-171450">
              <a:buFont typeface="Wingdings" panose="05000000000000000000" pitchFamily="2" charset="2"/>
              <a:buChar char="ü"/>
            </a:pPr>
            <a:r>
              <a:rPr lang="en-US" sz="1100" dirty="0"/>
              <a:t>Facilitating the convective flow of interstitial fluid through the brain during sleep, a process that washes out metabolic waste</a:t>
            </a:r>
          </a:p>
          <a:p>
            <a:endParaRPr lang="en-US" sz="1100" dirty="0"/>
          </a:p>
          <a:p>
            <a:r>
              <a:rPr lang="en-US" sz="1100" dirty="0"/>
              <a:t>There are three types of differentiated glial cells in the mature nervous system:</a:t>
            </a:r>
          </a:p>
          <a:p>
            <a:pPr marL="171450" indent="-171450">
              <a:buFont typeface="Courier New" panose="02070309020205020404" pitchFamily="49" charset="0"/>
              <a:buChar char="o"/>
            </a:pPr>
            <a:r>
              <a:rPr lang="en-US" sz="1100" b="1" dirty="0"/>
              <a:t>astrocytes</a:t>
            </a:r>
          </a:p>
          <a:p>
            <a:pPr marL="171450" indent="-171450">
              <a:buFont typeface="Courier New" panose="02070309020205020404" pitchFamily="49" charset="0"/>
              <a:buChar char="o"/>
            </a:pPr>
            <a:r>
              <a:rPr lang="en-US" sz="1100" b="1" dirty="0"/>
              <a:t>oligodendrocytes</a:t>
            </a:r>
            <a:endParaRPr lang="en-US" sz="1100" dirty="0"/>
          </a:p>
          <a:p>
            <a:pPr marL="171450" indent="-171450">
              <a:buFont typeface="Courier New" panose="02070309020205020404" pitchFamily="49" charset="0"/>
              <a:buChar char="o"/>
            </a:pPr>
            <a:r>
              <a:rPr lang="en-US" sz="1100" b="1" dirty="0"/>
              <a:t>microglial cells</a:t>
            </a:r>
          </a:p>
          <a:p>
            <a:pPr marL="171450" indent="-171450">
              <a:buFont typeface="Wingdings" panose="05000000000000000000" pitchFamily="2" charset="2"/>
              <a:buChar char="ü"/>
            </a:pPr>
            <a:endParaRPr lang="en-US" sz="1100" dirty="0"/>
          </a:p>
        </p:txBody>
      </p:sp>
    </p:spTree>
    <p:extLst>
      <p:ext uri="{BB962C8B-B14F-4D97-AF65-F5344CB8AC3E}">
        <p14:creationId xmlns:p14="http://schemas.microsoft.com/office/powerpoint/2010/main" val="1291642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BBE871-7BD5-41B5-2E98-A40AE34792FD}"/>
              </a:ext>
            </a:extLst>
          </p:cNvPr>
          <p:cNvSpPr>
            <a:spLocks noGrp="1"/>
          </p:cNvSpPr>
          <p:nvPr>
            <p:ph type="body" idx="1"/>
          </p:nvPr>
        </p:nvSpPr>
        <p:spPr>
          <a:xfrm>
            <a:off x="0" y="0"/>
            <a:ext cx="4572000" cy="3447098"/>
          </a:xfrm>
        </p:spPr>
        <p:txBody>
          <a:bodyPr/>
          <a:lstStyle/>
          <a:p>
            <a:r>
              <a:rPr lang="en-US" sz="1050" dirty="0">
                <a:highlight>
                  <a:srgbClr val="FFFF00"/>
                </a:highlight>
              </a:rPr>
              <a:t>Astrocytes:</a:t>
            </a:r>
          </a:p>
          <a:p>
            <a:r>
              <a:rPr lang="en-US" sz="1050" dirty="0"/>
              <a:t>Restricted to the central nervous system (i.e., the brain and spinal cord)</a:t>
            </a:r>
          </a:p>
          <a:p>
            <a:r>
              <a:rPr lang="en-US" sz="1050" dirty="0"/>
              <a:t>have elaborate local processes that give these cells a starlike (“astral”) appearance</a:t>
            </a:r>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endParaRPr lang="en-US" sz="1050" dirty="0"/>
          </a:p>
          <a:p>
            <a:r>
              <a:rPr lang="en-US" sz="1400" b="1" dirty="0"/>
              <a:t>A major function :</a:t>
            </a:r>
          </a:p>
          <a:p>
            <a:r>
              <a:rPr lang="en-US" sz="1050" dirty="0"/>
              <a:t>maintain, in a variety of ways,  an appropriate chemical environment for neuronal signaling, </a:t>
            </a:r>
            <a:r>
              <a:rPr lang="en-US" sz="1050" b="1" i="1" dirty="0"/>
              <a:t>including</a:t>
            </a:r>
            <a:r>
              <a:rPr lang="en-US" sz="1050" dirty="0"/>
              <a:t> formation of the </a:t>
            </a:r>
            <a:r>
              <a:rPr lang="en-US" sz="1050" u="sng" dirty="0"/>
              <a:t>blood-brain barrier </a:t>
            </a:r>
            <a:r>
              <a:rPr lang="en-US" sz="1050" dirty="0"/>
              <a:t>(see the Appendix).</a:t>
            </a:r>
          </a:p>
          <a:p>
            <a:endParaRPr lang="en-US" sz="1050" dirty="0"/>
          </a:p>
          <a:p>
            <a:r>
              <a:rPr lang="en-US" sz="1050" dirty="0"/>
              <a:t>recent observations suggest that : astrocytes </a:t>
            </a:r>
            <a:r>
              <a:rPr lang="en-US" sz="1050" u="sng" dirty="0"/>
              <a:t>secrete</a:t>
            </a:r>
            <a:r>
              <a:rPr lang="en-US" sz="1050" dirty="0"/>
              <a:t> substances that influence the </a:t>
            </a:r>
            <a:r>
              <a:rPr lang="en-US" sz="1050" u="sng" dirty="0"/>
              <a:t>construction</a:t>
            </a:r>
            <a:r>
              <a:rPr lang="en-US" sz="1050" dirty="0"/>
              <a:t> of new </a:t>
            </a:r>
            <a:r>
              <a:rPr lang="en-US" sz="1050" u="sng" dirty="0"/>
              <a:t>synaptic connections</a:t>
            </a:r>
            <a:r>
              <a:rPr lang="en-US" sz="1050" dirty="0"/>
              <a:t>, and that a </a:t>
            </a:r>
            <a:r>
              <a:rPr lang="en-US" sz="1050" b="1" dirty="0"/>
              <a:t>subset of astrocytes in the adult brain ? </a:t>
            </a:r>
            <a:r>
              <a:rPr lang="en-US" sz="1050" dirty="0"/>
              <a:t>retains the characteristics of stem cells</a:t>
            </a:r>
          </a:p>
        </p:txBody>
      </p:sp>
      <p:pic>
        <p:nvPicPr>
          <p:cNvPr id="5" name="Picture 4">
            <a:extLst>
              <a:ext uri="{FF2B5EF4-FFF2-40B4-BE49-F238E27FC236}">
                <a16:creationId xmlns:a16="http://schemas.microsoft.com/office/drawing/2014/main" id="{9B404AD4-79C7-BD91-6163-CC2BD8A5249E}"/>
              </a:ext>
            </a:extLst>
          </p:cNvPr>
          <p:cNvPicPr>
            <a:picLocks noChangeAspect="1"/>
          </p:cNvPicPr>
          <p:nvPr/>
        </p:nvPicPr>
        <p:blipFill>
          <a:blip r:embed="rId2"/>
          <a:stretch>
            <a:fillRect/>
          </a:stretch>
        </p:blipFill>
        <p:spPr>
          <a:xfrm>
            <a:off x="1676400" y="197288"/>
            <a:ext cx="2309481" cy="1600202"/>
          </a:xfrm>
          <a:prstGeom prst="rect">
            <a:avLst/>
          </a:prstGeom>
        </p:spPr>
      </p:pic>
      <p:pic>
        <p:nvPicPr>
          <p:cNvPr id="7" name="Picture 6">
            <a:extLst>
              <a:ext uri="{FF2B5EF4-FFF2-40B4-BE49-F238E27FC236}">
                <a16:creationId xmlns:a16="http://schemas.microsoft.com/office/drawing/2014/main" id="{EA800470-61F0-568E-EC3B-83C2C66D7686}"/>
              </a:ext>
            </a:extLst>
          </p:cNvPr>
          <p:cNvPicPr>
            <a:picLocks noChangeAspect="1"/>
          </p:cNvPicPr>
          <p:nvPr/>
        </p:nvPicPr>
        <p:blipFill>
          <a:blip r:embed="rId3"/>
          <a:stretch>
            <a:fillRect/>
          </a:stretch>
        </p:blipFill>
        <p:spPr>
          <a:xfrm>
            <a:off x="228600" y="577850"/>
            <a:ext cx="1143000" cy="1235177"/>
          </a:xfrm>
          <a:prstGeom prst="rect">
            <a:avLst/>
          </a:prstGeom>
        </p:spPr>
      </p:pic>
      <p:pic>
        <p:nvPicPr>
          <p:cNvPr id="11" name="Picture 10">
            <a:extLst>
              <a:ext uri="{FF2B5EF4-FFF2-40B4-BE49-F238E27FC236}">
                <a16:creationId xmlns:a16="http://schemas.microsoft.com/office/drawing/2014/main" id="{84C57BBB-53AC-8B67-72E1-42CB0C193D81}"/>
              </a:ext>
            </a:extLst>
          </p:cNvPr>
          <p:cNvPicPr>
            <a:picLocks noChangeAspect="1"/>
          </p:cNvPicPr>
          <p:nvPr/>
        </p:nvPicPr>
        <p:blipFill>
          <a:blip r:embed="rId4"/>
          <a:stretch>
            <a:fillRect/>
          </a:stretch>
        </p:blipFill>
        <p:spPr>
          <a:xfrm>
            <a:off x="3073940" y="1644650"/>
            <a:ext cx="1371600" cy="806992"/>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1C789478-79DC-A3C0-93A6-DC7F3932646F}"/>
                  </a:ext>
                </a:extLst>
              </p14:cNvPr>
              <p14:cNvContentPartPr/>
              <p14:nvPr/>
            </p14:nvContentPartPr>
            <p14:xfrm>
              <a:off x="3041482" y="2244666"/>
              <a:ext cx="1531800" cy="1114560"/>
            </p14:xfrm>
          </p:contentPart>
        </mc:Choice>
        <mc:Fallback xmlns="">
          <p:pic>
            <p:nvPicPr>
              <p:cNvPr id="12" name="Ink 11">
                <a:extLst>
                  <a:ext uri="{FF2B5EF4-FFF2-40B4-BE49-F238E27FC236}">
                    <a16:creationId xmlns:a16="http://schemas.microsoft.com/office/drawing/2014/main" id="{1C789478-79DC-A3C0-93A6-DC7F3932646F}"/>
                  </a:ext>
                </a:extLst>
              </p:cNvPr>
              <p:cNvPicPr/>
              <p:nvPr/>
            </p:nvPicPr>
            <p:blipFill>
              <a:blip r:embed="rId6"/>
              <a:stretch>
                <a:fillRect/>
              </a:stretch>
            </p:blipFill>
            <p:spPr>
              <a:xfrm>
                <a:off x="3032482" y="2236026"/>
                <a:ext cx="1549440" cy="1132200"/>
              </a:xfrm>
              <a:prstGeom prst="rect">
                <a:avLst/>
              </a:prstGeom>
            </p:spPr>
          </p:pic>
        </mc:Fallback>
      </mc:AlternateContent>
    </p:spTree>
    <p:extLst>
      <p:ext uri="{BB962C8B-B14F-4D97-AF65-F5344CB8AC3E}">
        <p14:creationId xmlns:p14="http://schemas.microsoft.com/office/powerpoint/2010/main" val="180948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0F2821-D605-8A1A-C0C1-5D5B39A46AF4}"/>
              </a:ext>
            </a:extLst>
          </p:cNvPr>
          <p:cNvSpPr>
            <a:spLocks noGrp="1"/>
          </p:cNvSpPr>
          <p:nvPr>
            <p:ph type="body" idx="1"/>
          </p:nvPr>
        </p:nvSpPr>
        <p:spPr>
          <a:xfrm>
            <a:off x="0" y="6485"/>
            <a:ext cx="4572000" cy="3385542"/>
          </a:xfrm>
        </p:spPr>
        <p:txBody>
          <a:bodyPr/>
          <a:lstStyle/>
          <a:p>
            <a:r>
              <a:rPr lang="en-US" sz="1100" dirty="0">
                <a:highlight>
                  <a:srgbClr val="FFFF00"/>
                </a:highlight>
              </a:rPr>
              <a:t>Oligodendrocytes</a:t>
            </a:r>
          </a:p>
          <a:p>
            <a:r>
              <a:rPr lang="en-US" sz="1100" dirty="0"/>
              <a:t>which are also restricted to the central nervous system</a:t>
            </a:r>
          </a:p>
          <a:p>
            <a:pPr algn="l"/>
            <a:r>
              <a:rPr lang="en-US" sz="1100" dirty="0"/>
              <a:t>lay down a </a:t>
            </a:r>
            <a:r>
              <a:rPr lang="en-US" sz="1100" u="sng" dirty="0"/>
              <a:t>laminated</a:t>
            </a:r>
            <a:r>
              <a:rPr lang="en-US" sz="1100" dirty="0"/>
              <a:t>, </a:t>
            </a:r>
            <a:r>
              <a:rPr lang="en-US" sz="1100" u="sng" dirty="0"/>
              <a:t>lipid-rich</a:t>
            </a:r>
            <a:r>
              <a:rPr lang="en-US" sz="1100" dirty="0"/>
              <a:t> wrapping called </a:t>
            </a:r>
            <a:r>
              <a:rPr lang="en-US" sz="1100" b="1" dirty="0"/>
              <a:t>myelin</a:t>
            </a:r>
          </a:p>
          <a:p>
            <a:pPr algn="l"/>
            <a:r>
              <a:rPr lang="en-US" sz="1100" dirty="0"/>
              <a:t>around some, </a:t>
            </a:r>
            <a:r>
              <a:rPr lang="en-US" sz="1100" dirty="0">
                <a:solidFill>
                  <a:srgbClr val="FF0000"/>
                </a:solidFill>
              </a:rPr>
              <a:t>BUT</a:t>
            </a:r>
            <a:r>
              <a:rPr lang="en-US" sz="1100" dirty="0"/>
              <a:t> not all, axons (Figure 1.5B,G,H).</a:t>
            </a:r>
          </a:p>
          <a:p>
            <a:pPr algn="l"/>
            <a:endParaRPr lang="en-US" sz="1100" dirty="0"/>
          </a:p>
          <a:p>
            <a:pPr algn="l"/>
            <a:endParaRPr lang="en-US" sz="1100" dirty="0"/>
          </a:p>
          <a:p>
            <a:pPr algn="l"/>
            <a:endParaRPr lang="en-US" sz="1100" dirty="0"/>
          </a:p>
          <a:p>
            <a:pPr algn="l"/>
            <a:endParaRPr lang="en-US" sz="1100" dirty="0"/>
          </a:p>
          <a:p>
            <a:pPr algn="l"/>
            <a:endParaRPr lang="en-US" sz="1100" dirty="0"/>
          </a:p>
          <a:p>
            <a:pPr algn="l"/>
            <a:endParaRPr lang="en-US" sz="1100" dirty="0"/>
          </a:p>
          <a:p>
            <a:pPr algn="l"/>
            <a:r>
              <a:rPr lang="en-US" sz="1100" dirty="0"/>
              <a:t>Myelin has important effects on the speed of the transmission of electrical signals</a:t>
            </a:r>
          </a:p>
          <a:p>
            <a:pPr algn="l"/>
            <a:r>
              <a:rPr lang="en-US" sz="1100" dirty="0"/>
              <a:t> </a:t>
            </a:r>
          </a:p>
          <a:p>
            <a:r>
              <a:rPr lang="en-US" sz="1100" dirty="0"/>
              <a:t>In the </a:t>
            </a:r>
            <a:r>
              <a:rPr lang="en-US" sz="1100" u="sng" dirty="0"/>
              <a:t>peripheral nervous system</a:t>
            </a:r>
            <a:r>
              <a:rPr lang="en-US" sz="1100" dirty="0"/>
              <a:t>, the cells that provide myelin are called </a:t>
            </a:r>
            <a:r>
              <a:rPr lang="en-US" sz="1100" b="1" dirty="0"/>
              <a:t>Schwann cells</a:t>
            </a:r>
            <a:r>
              <a:rPr lang="en-US" sz="1100" dirty="0"/>
              <a:t>. </a:t>
            </a:r>
          </a:p>
          <a:p>
            <a:endParaRPr lang="en-US" sz="1100" dirty="0"/>
          </a:p>
          <a:p>
            <a:r>
              <a:rPr lang="en-US" sz="1100" dirty="0"/>
              <a:t>In the mature nervous system, </a:t>
            </a:r>
            <a:r>
              <a:rPr lang="en-US" sz="1100" b="1" dirty="0"/>
              <a:t>subsets of oligodendrocytes and Schwann cells ? </a:t>
            </a:r>
          </a:p>
          <a:p>
            <a:pPr marL="171450" indent="-171450">
              <a:buFont typeface="Wingdings" panose="05000000000000000000" pitchFamily="2" charset="2"/>
              <a:buChar char="ü"/>
            </a:pPr>
            <a:r>
              <a:rPr lang="en-US" sz="1100" u="sng" dirty="0"/>
              <a:t>retain</a:t>
            </a:r>
            <a:r>
              <a:rPr lang="en-US" sz="1100" dirty="0"/>
              <a:t> neural stem cell properties</a:t>
            </a:r>
          </a:p>
          <a:p>
            <a:pPr marL="171450" indent="-171450">
              <a:buFont typeface="Wingdings" panose="05000000000000000000" pitchFamily="2" charset="2"/>
              <a:buChar char="ü"/>
            </a:pPr>
            <a:r>
              <a:rPr lang="en-US" sz="1100" dirty="0"/>
              <a:t>can generate new  oligodendrocytes and Schwann cells in response to injury</a:t>
            </a:r>
          </a:p>
          <a:p>
            <a:r>
              <a:rPr lang="en-US" sz="1100" dirty="0"/>
              <a:t>or disease</a:t>
            </a:r>
          </a:p>
        </p:txBody>
      </p:sp>
      <p:pic>
        <p:nvPicPr>
          <p:cNvPr id="5" name="Picture 4">
            <a:extLst>
              <a:ext uri="{FF2B5EF4-FFF2-40B4-BE49-F238E27FC236}">
                <a16:creationId xmlns:a16="http://schemas.microsoft.com/office/drawing/2014/main" id="{FF9B8A03-E98E-44BA-AFD5-BB0C59EE0A85}"/>
              </a:ext>
            </a:extLst>
          </p:cNvPr>
          <p:cNvPicPr>
            <a:picLocks noChangeAspect="1"/>
          </p:cNvPicPr>
          <p:nvPr/>
        </p:nvPicPr>
        <p:blipFill>
          <a:blip r:embed="rId2"/>
          <a:stretch>
            <a:fillRect/>
          </a:stretch>
        </p:blipFill>
        <p:spPr>
          <a:xfrm>
            <a:off x="3402304" y="0"/>
            <a:ext cx="1138892" cy="1517752"/>
          </a:xfrm>
          <a:prstGeom prst="rect">
            <a:avLst/>
          </a:prstGeom>
        </p:spPr>
      </p:pic>
    </p:spTree>
    <p:extLst>
      <p:ext uri="{BB962C8B-B14F-4D97-AF65-F5344CB8AC3E}">
        <p14:creationId xmlns:p14="http://schemas.microsoft.com/office/powerpoint/2010/main" val="4137516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96F34B-B256-FD53-B74F-2263C754E760}"/>
              </a:ext>
            </a:extLst>
          </p:cNvPr>
          <p:cNvSpPr>
            <a:spLocks noGrp="1"/>
          </p:cNvSpPr>
          <p:nvPr>
            <p:ph type="body" idx="1"/>
          </p:nvPr>
        </p:nvSpPr>
        <p:spPr>
          <a:xfrm>
            <a:off x="38911" y="2297"/>
            <a:ext cx="4572000" cy="3046988"/>
          </a:xfrm>
        </p:spPr>
        <p:txBody>
          <a:bodyPr/>
          <a:lstStyle/>
          <a:p>
            <a:r>
              <a:rPr lang="en-US" sz="1100" dirty="0">
                <a:highlight>
                  <a:srgbClr val="FFFF00"/>
                </a:highlight>
              </a:rPr>
              <a:t>Microglial cells </a:t>
            </a:r>
          </a:p>
          <a:p>
            <a:pPr marL="171450" indent="-171450">
              <a:buFont typeface="Wingdings" panose="05000000000000000000" pitchFamily="2" charset="2"/>
              <a:buChar char="Ø"/>
            </a:pPr>
            <a:r>
              <a:rPr lang="en-US" sz="1100" dirty="0"/>
              <a:t>are derived primarily from hematopoietic precursor cells  / (although some may be derived directly from neural precursor cells).</a:t>
            </a:r>
          </a:p>
          <a:p>
            <a:pPr marL="171450" indent="-171450">
              <a:buFont typeface="Wingdings" panose="05000000000000000000" pitchFamily="2" charset="2"/>
              <a:buChar char="Ø"/>
            </a:pPr>
            <a:endParaRPr lang="en-US" sz="1100" dirty="0"/>
          </a:p>
          <a:p>
            <a:pPr marL="171450" indent="-171450">
              <a:buFont typeface="Wingdings" panose="05000000000000000000" pitchFamily="2" charset="2"/>
              <a:buChar char="Ø"/>
            </a:pPr>
            <a:r>
              <a:rPr lang="en-US" sz="1100" dirty="0"/>
              <a:t>Microglia share many properties with </a:t>
            </a:r>
            <a:r>
              <a:rPr lang="en-US" sz="1100" b="1" dirty="0"/>
              <a:t>macrophages</a:t>
            </a:r>
            <a:r>
              <a:rPr lang="en-US" sz="1100" dirty="0"/>
              <a:t> found in other tissues: They are primarily </a:t>
            </a:r>
            <a:r>
              <a:rPr lang="en-US" sz="1100" b="1" dirty="0"/>
              <a:t>scavenger</a:t>
            </a:r>
            <a:r>
              <a:rPr lang="en-US" sz="1100" dirty="0"/>
              <a:t> cells that remove cellular debris from sites of injury or normal cell turnover. </a:t>
            </a:r>
          </a:p>
          <a:p>
            <a:endParaRPr lang="en-US" sz="1100" dirty="0"/>
          </a:p>
          <a:p>
            <a:pPr marL="171450" indent="-171450">
              <a:buFont typeface="Wingdings" panose="05000000000000000000" pitchFamily="2" charset="2"/>
              <a:buChar char="Ø"/>
            </a:pPr>
            <a:r>
              <a:rPr lang="en-US" sz="1100" dirty="0"/>
              <a:t>like their macrophage counterparts,</a:t>
            </a:r>
          </a:p>
          <a:p>
            <a:r>
              <a:rPr lang="en-US" sz="1100" dirty="0"/>
              <a:t>secrete </a:t>
            </a:r>
            <a:r>
              <a:rPr lang="en-US" sz="1100" u="sng" dirty="0"/>
              <a:t>signaling molecules </a:t>
            </a:r>
            <a:r>
              <a:rPr lang="en-US" sz="1100" dirty="0"/>
              <a:t>particularly a wide range of </a:t>
            </a:r>
          </a:p>
          <a:p>
            <a:r>
              <a:rPr lang="en-US" sz="1100" b="1" dirty="0"/>
              <a:t>cytokines</a:t>
            </a:r>
            <a:r>
              <a:rPr lang="en-US" sz="1100" dirty="0"/>
              <a:t> that are also produced by cells of the immune </a:t>
            </a:r>
          </a:p>
          <a:p>
            <a:r>
              <a:rPr lang="en-US" sz="1100" dirty="0"/>
              <a:t>System</a:t>
            </a:r>
          </a:p>
          <a:p>
            <a:pPr marL="171450" indent="-171450">
              <a:buFont typeface="Wingdings" panose="05000000000000000000" pitchFamily="2" charset="2"/>
              <a:buChar char="§"/>
            </a:pPr>
            <a:r>
              <a:rPr lang="en-US" sz="1100" dirty="0"/>
              <a:t>modulate local inflammation </a:t>
            </a:r>
          </a:p>
          <a:p>
            <a:pPr marL="171450" indent="-171450">
              <a:buFont typeface="Wingdings" panose="05000000000000000000" pitchFamily="2" charset="2"/>
              <a:buChar char="§"/>
            </a:pPr>
            <a:r>
              <a:rPr lang="en-US" sz="1100" dirty="0"/>
              <a:t>influence whether other cells survive or die</a:t>
            </a:r>
          </a:p>
          <a:p>
            <a:endParaRPr lang="en-US" sz="1100" dirty="0"/>
          </a:p>
          <a:p>
            <a:pPr marL="171450" indent="-171450">
              <a:buFont typeface="Wingdings" panose="05000000000000000000" pitchFamily="2" charset="2"/>
              <a:buChar char="Ø"/>
            </a:pPr>
            <a:r>
              <a:rPr lang="en-US" sz="1100" dirty="0"/>
              <a:t>some neurobiologists prefer to categorize microglia as a type</a:t>
            </a:r>
          </a:p>
          <a:p>
            <a:r>
              <a:rPr lang="en-US" sz="1100" dirty="0"/>
              <a:t>of macrophage</a:t>
            </a:r>
          </a:p>
          <a:p>
            <a:pPr marL="171450" indent="-171450">
              <a:buFont typeface="Wingdings" panose="05000000000000000000" pitchFamily="2" charset="2"/>
              <a:buChar char="Ø"/>
            </a:pPr>
            <a:endParaRPr lang="en-US" sz="1100" dirty="0"/>
          </a:p>
        </p:txBody>
      </p:sp>
      <p:pic>
        <p:nvPicPr>
          <p:cNvPr id="5" name="Picture 4">
            <a:extLst>
              <a:ext uri="{FF2B5EF4-FFF2-40B4-BE49-F238E27FC236}">
                <a16:creationId xmlns:a16="http://schemas.microsoft.com/office/drawing/2014/main" id="{A9DC9C79-4966-0DFA-8C88-6C5B38A753D5}"/>
              </a:ext>
            </a:extLst>
          </p:cNvPr>
          <p:cNvPicPr>
            <a:picLocks noChangeAspect="1"/>
          </p:cNvPicPr>
          <p:nvPr/>
        </p:nvPicPr>
        <p:blipFill>
          <a:blip r:embed="rId2"/>
          <a:stretch>
            <a:fillRect/>
          </a:stretch>
        </p:blipFill>
        <p:spPr>
          <a:xfrm>
            <a:off x="3709651" y="2243107"/>
            <a:ext cx="769997" cy="717714"/>
          </a:xfrm>
          <a:prstGeom prst="rect">
            <a:avLst/>
          </a:prstGeom>
        </p:spPr>
      </p:pic>
      <p:pic>
        <p:nvPicPr>
          <p:cNvPr id="7" name="Picture 6">
            <a:extLst>
              <a:ext uri="{FF2B5EF4-FFF2-40B4-BE49-F238E27FC236}">
                <a16:creationId xmlns:a16="http://schemas.microsoft.com/office/drawing/2014/main" id="{015121D9-1F25-D7FE-51B4-66A5138024EF}"/>
              </a:ext>
            </a:extLst>
          </p:cNvPr>
          <p:cNvPicPr>
            <a:picLocks noChangeAspect="1"/>
          </p:cNvPicPr>
          <p:nvPr/>
        </p:nvPicPr>
        <p:blipFill>
          <a:blip r:embed="rId3"/>
          <a:stretch>
            <a:fillRect/>
          </a:stretch>
        </p:blipFill>
        <p:spPr>
          <a:xfrm>
            <a:off x="3720252" y="1120111"/>
            <a:ext cx="759396" cy="1081820"/>
          </a:xfrm>
          <a:prstGeom prst="rect">
            <a:avLst/>
          </a:prstGeom>
        </p:spPr>
      </p:pic>
    </p:spTree>
    <p:extLst>
      <p:ext uri="{BB962C8B-B14F-4D97-AF65-F5344CB8AC3E}">
        <p14:creationId xmlns:p14="http://schemas.microsoft.com/office/powerpoint/2010/main" val="1689618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6A32E6-5D4B-AB71-F244-A7BCE0A71B67}"/>
              </a:ext>
            </a:extLst>
          </p:cNvPr>
          <p:cNvSpPr>
            <a:spLocks noGrp="1"/>
          </p:cNvSpPr>
          <p:nvPr>
            <p:ph type="body" idx="1"/>
          </p:nvPr>
        </p:nvSpPr>
        <p:spPr>
          <a:xfrm>
            <a:off x="3243" y="0"/>
            <a:ext cx="4568757" cy="3231654"/>
          </a:xfrm>
        </p:spPr>
        <p:txBody>
          <a:bodyPr/>
          <a:lstStyle/>
          <a:p>
            <a:r>
              <a:rPr lang="en-US" sz="1050" b="1" i="1" dirty="0"/>
              <a:t>Following brain damage</a:t>
            </a:r>
            <a:r>
              <a:rPr lang="en-US" sz="1050" dirty="0"/>
              <a:t>, the number of microglia at the site of injury increases dramatically. Some of these cells proliferate from</a:t>
            </a:r>
          </a:p>
          <a:p>
            <a:pPr marL="171450" indent="-171450">
              <a:buFont typeface="Wingdings" panose="05000000000000000000" pitchFamily="2" charset="2"/>
              <a:buChar char="v"/>
            </a:pPr>
            <a:r>
              <a:rPr lang="en-US" sz="1050" dirty="0"/>
              <a:t>microglia resident in the brain</a:t>
            </a:r>
          </a:p>
          <a:p>
            <a:pPr marL="171450" indent="-171450" algn="l">
              <a:buFont typeface="Wingdings" panose="05000000000000000000" pitchFamily="2" charset="2"/>
              <a:buChar char="v"/>
            </a:pPr>
            <a:r>
              <a:rPr lang="en-US" sz="1050" dirty="0"/>
              <a:t>others come from </a:t>
            </a:r>
            <a:r>
              <a:rPr lang="en-US" sz="1050" u="sng" dirty="0"/>
              <a:t>macrophages</a:t>
            </a:r>
            <a:r>
              <a:rPr lang="en-US" sz="1050" dirty="0"/>
              <a:t> that migrate to the injured area and enter the brain via local disruptions in the </a:t>
            </a:r>
            <a:r>
              <a:rPr lang="en-US" sz="1050" u="sng" dirty="0"/>
              <a:t>cerebral vasculature </a:t>
            </a:r>
            <a:r>
              <a:rPr lang="en-US" sz="1050" dirty="0"/>
              <a:t>(the blood-brain barrier).</a:t>
            </a:r>
          </a:p>
          <a:p>
            <a:endParaRPr lang="en-US" sz="1050" dirty="0"/>
          </a:p>
          <a:p>
            <a:r>
              <a:rPr lang="en-US" sz="1050" dirty="0"/>
              <a:t>In addition to the three classes of differentiated glia, </a:t>
            </a:r>
            <a:r>
              <a:rPr lang="en-US" sz="1050" dirty="0">
                <a:highlight>
                  <a:srgbClr val="FFFF00"/>
                </a:highlight>
              </a:rPr>
              <a:t>glial stem </a:t>
            </a:r>
            <a:r>
              <a:rPr lang="en-US" sz="1050" dirty="0"/>
              <a:t>cells are </a:t>
            </a:r>
          </a:p>
          <a:p>
            <a:r>
              <a:rPr lang="en-US" sz="1050" dirty="0"/>
              <a:t>also found throughout the adult brain. </a:t>
            </a:r>
          </a:p>
          <a:p>
            <a:r>
              <a:rPr lang="en-US" sz="1050" dirty="0"/>
              <a:t>these cells retain the capacity to proliferate and generate additional precursors or differentiated glia, and in some cases neurons.</a:t>
            </a:r>
          </a:p>
          <a:p>
            <a:endParaRPr lang="en-US" sz="1050" dirty="0"/>
          </a:p>
          <a:p>
            <a:r>
              <a:rPr lang="en-US" sz="1050" dirty="0"/>
              <a:t>Glial stem cells in the mature brain can be </a:t>
            </a:r>
            <a:r>
              <a:rPr lang="en-US" sz="1050" i="1" dirty="0"/>
              <a:t>divided</a:t>
            </a:r>
            <a:r>
              <a:rPr lang="en-US" sz="1050" dirty="0"/>
              <a:t> into two categories:</a:t>
            </a:r>
          </a:p>
          <a:p>
            <a:pPr marL="228600" indent="-228600">
              <a:buFont typeface="+mj-lt"/>
              <a:buAutoNum type="arabicPeriod"/>
            </a:pPr>
            <a:r>
              <a:rPr lang="en-US" sz="1050" dirty="0"/>
              <a:t>a subset of astrocytes found primarily near the ventricles in a region called the subventricular zone (SVZ) </a:t>
            </a:r>
          </a:p>
          <a:p>
            <a:pPr marL="228600" indent="-228600">
              <a:buFont typeface="+mj-lt"/>
              <a:buAutoNum type="arabicPeriod"/>
            </a:pPr>
            <a:endParaRPr lang="en-US" sz="1050" dirty="0"/>
          </a:p>
          <a:p>
            <a:pPr marL="228600" indent="-228600">
              <a:buFont typeface="+mj-lt"/>
              <a:buAutoNum type="arabicPeriod"/>
            </a:pPr>
            <a:r>
              <a:rPr lang="en-US" sz="1050" dirty="0"/>
              <a:t>adjacent to ventricular zone blood vessels</a:t>
            </a:r>
          </a:p>
          <a:p>
            <a:r>
              <a:rPr lang="en-US" sz="1050" dirty="0"/>
              <a:t>See the figure : </a:t>
            </a:r>
          </a:p>
          <a:p>
            <a:r>
              <a:rPr lang="en-US" sz="1050" dirty="0"/>
              <a:t>and </a:t>
            </a:r>
            <a:r>
              <a:rPr lang="en-US" sz="1050" u="sng" dirty="0"/>
              <a:t>oligodendrocyte precursors </a:t>
            </a:r>
            <a:r>
              <a:rPr lang="en-US" sz="1050" dirty="0"/>
              <a:t>scattered</a:t>
            </a:r>
          </a:p>
          <a:p>
            <a:r>
              <a:rPr lang="en-US" sz="1050" dirty="0"/>
              <a:t> throughout the white matter and</a:t>
            </a:r>
          </a:p>
          <a:p>
            <a:r>
              <a:rPr lang="en-US" sz="1050" dirty="0"/>
              <a:t> sometimes referred to as </a:t>
            </a:r>
            <a:r>
              <a:rPr lang="en-US" sz="1050" b="1" i="1" dirty="0"/>
              <a:t>polydendrocytes</a:t>
            </a:r>
          </a:p>
        </p:txBody>
      </p:sp>
      <p:sp>
        <p:nvSpPr>
          <p:cNvPr id="5" name="TextBox 4">
            <a:extLst>
              <a:ext uri="{FF2B5EF4-FFF2-40B4-BE49-F238E27FC236}">
                <a16:creationId xmlns:a16="http://schemas.microsoft.com/office/drawing/2014/main" id="{77E169EC-7B7F-11BB-910F-19B7B0E6DAEF}"/>
              </a:ext>
            </a:extLst>
          </p:cNvPr>
          <p:cNvSpPr txBox="1"/>
          <p:nvPr/>
        </p:nvSpPr>
        <p:spPr>
          <a:xfrm>
            <a:off x="2286000" y="2805268"/>
            <a:ext cx="2334408" cy="584775"/>
          </a:xfrm>
          <a:prstGeom prst="rect">
            <a:avLst/>
          </a:prstGeom>
          <a:noFill/>
        </p:spPr>
        <p:txBody>
          <a:bodyPr wrap="square">
            <a:spAutoFit/>
          </a:bodyPr>
          <a:lstStyle/>
          <a:p>
            <a:pPr algn="ctr"/>
            <a:r>
              <a:rPr lang="en-US" sz="800" dirty="0"/>
              <a:t>(D) </a:t>
            </a:r>
            <a:r>
              <a:rPr lang="en-US" sz="800" b="1" dirty="0"/>
              <a:t>Glial stem cells </a:t>
            </a:r>
            <a:r>
              <a:rPr lang="en-US" sz="800" dirty="0"/>
              <a:t>in the mature nervous system include stem cells with properties of </a:t>
            </a:r>
            <a:r>
              <a:rPr lang="en-US" sz="800" u="sng" dirty="0"/>
              <a:t>astrocytes</a:t>
            </a:r>
            <a:r>
              <a:rPr lang="en-US" sz="800" dirty="0"/>
              <a:t> that can give rise to neurons, astrocytes, and oligodendrocytes. </a:t>
            </a:r>
          </a:p>
        </p:txBody>
      </p:sp>
      <p:pic>
        <p:nvPicPr>
          <p:cNvPr id="7" name="Picture 6">
            <a:extLst>
              <a:ext uri="{FF2B5EF4-FFF2-40B4-BE49-F238E27FC236}">
                <a16:creationId xmlns:a16="http://schemas.microsoft.com/office/drawing/2014/main" id="{384D22C1-4F97-AA95-24E9-82E0703B6BC1}"/>
              </a:ext>
            </a:extLst>
          </p:cNvPr>
          <p:cNvPicPr>
            <a:picLocks noChangeAspect="1"/>
          </p:cNvPicPr>
          <p:nvPr/>
        </p:nvPicPr>
        <p:blipFill>
          <a:blip r:embed="rId2"/>
          <a:stretch>
            <a:fillRect/>
          </a:stretch>
        </p:blipFill>
        <p:spPr>
          <a:xfrm>
            <a:off x="2971800" y="2143785"/>
            <a:ext cx="1188893" cy="672663"/>
          </a:xfrm>
          <a:prstGeom prst="rect">
            <a:avLst/>
          </a:prstGeom>
        </p:spPr>
      </p:pic>
      <p:pic>
        <p:nvPicPr>
          <p:cNvPr id="8" name="Picture 7">
            <a:extLst>
              <a:ext uri="{FF2B5EF4-FFF2-40B4-BE49-F238E27FC236}">
                <a16:creationId xmlns:a16="http://schemas.microsoft.com/office/drawing/2014/main" id="{EF611813-9A46-6B02-5694-2D7170166BDD}"/>
              </a:ext>
            </a:extLst>
          </p:cNvPr>
          <p:cNvPicPr>
            <a:picLocks noChangeAspect="1"/>
          </p:cNvPicPr>
          <p:nvPr/>
        </p:nvPicPr>
        <p:blipFill>
          <a:blip r:embed="rId3"/>
          <a:stretch>
            <a:fillRect/>
          </a:stretch>
        </p:blipFill>
        <p:spPr>
          <a:xfrm>
            <a:off x="3879935" y="1527008"/>
            <a:ext cx="502180" cy="387683"/>
          </a:xfrm>
          <a:prstGeom prst="rect">
            <a:avLst/>
          </a:prstGeom>
        </p:spPr>
      </p:pic>
    </p:spTree>
    <p:extLst>
      <p:ext uri="{BB962C8B-B14F-4D97-AF65-F5344CB8AC3E}">
        <p14:creationId xmlns:p14="http://schemas.microsoft.com/office/powerpoint/2010/main" val="3759755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0E167D-704F-BF22-2480-CB7B1C56879B}"/>
              </a:ext>
            </a:extLst>
          </p:cNvPr>
          <p:cNvSpPr>
            <a:spLocks noGrp="1"/>
          </p:cNvSpPr>
          <p:nvPr>
            <p:ph type="body" idx="1"/>
          </p:nvPr>
        </p:nvSpPr>
        <p:spPr>
          <a:xfrm>
            <a:off x="0" y="0"/>
            <a:ext cx="4572000" cy="3046988"/>
          </a:xfrm>
        </p:spPr>
        <p:txBody>
          <a:bodyPr/>
          <a:lstStyle/>
          <a:p>
            <a:r>
              <a:rPr lang="en-US" sz="1100" dirty="0">
                <a:highlight>
                  <a:srgbClr val="FFFF00"/>
                </a:highlight>
              </a:rPr>
              <a:t>SVZ astrocytes</a:t>
            </a:r>
            <a:r>
              <a:rPr lang="en-US" sz="1100" dirty="0"/>
              <a:t>, both in vivo and in vitro </a:t>
            </a:r>
            <a:r>
              <a:rPr lang="en-US" sz="1000" dirty="0"/>
              <a:t>["In vivo" means research done on a living organism, while "in vitro" means research done in a laboratory dish or test tube ]</a:t>
            </a:r>
            <a:r>
              <a:rPr lang="en-US" sz="1100" dirty="0"/>
              <a:t>, </a:t>
            </a:r>
          </a:p>
          <a:p>
            <a:pPr marL="171450" indent="-171450">
              <a:buFont typeface="Wingdings" panose="05000000000000000000" pitchFamily="2" charset="2"/>
              <a:buChar char="Ø"/>
            </a:pPr>
            <a:r>
              <a:rPr lang="en-US" sz="1100" dirty="0"/>
              <a:t>can give rise to more stem cells, neurons, and mature astrocytes and oligodendrocytes.</a:t>
            </a:r>
          </a:p>
          <a:p>
            <a:pPr marL="171450" indent="-171450">
              <a:buFont typeface="Wingdings" panose="05000000000000000000" pitchFamily="2" charset="2"/>
              <a:buChar char="Ø"/>
            </a:pPr>
            <a:r>
              <a:rPr lang="en-US" sz="1100" dirty="0"/>
              <a:t>they have the key properties of all stem cells: proliferation, self-renewal, and the capacity to make all cell classes of a particular tissue.</a:t>
            </a:r>
          </a:p>
          <a:p>
            <a:pPr marL="171450" indent="-171450">
              <a:buFont typeface="Wingdings" panose="05000000000000000000" pitchFamily="2" charset="2"/>
              <a:buChar char="Ø"/>
            </a:pPr>
            <a:endParaRPr lang="en-US" sz="1100" dirty="0"/>
          </a:p>
          <a:p>
            <a:endParaRPr lang="en-US" sz="1100" dirty="0"/>
          </a:p>
          <a:p>
            <a:r>
              <a:rPr lang="en-US" sz="1100" b="1" dirty="0">
                <a:solidFill>
                  <a:schemeClr val="accent2"/>
                </a:solidFill>
              </a:rPr>
              <a:t>Oligodendrocyte precursors </a:t>
            </a:r>
          </a:p>
          <a:p>
            <a:pPr marL="171450" indent="-171450">
              <a:buFont typeface="Wingdings" panose="05000000000000000000" pitchFamily="2" charset="2"/>
              <a:buChar char="Ø"/>
            </a:pPr>
            <a:r>
              <a:rPr lang="en-US" sz="1100" dirty="0"/>
              <a:t>are more limited in their potential</a:t>
            </a:r>
          </a:p>
          <a:p>
            <a:pPr marL="171450" indent="-171450">
              <a:buFont typeface="Wingdings" panose="05000000000000000000" pitchFamily="2" charset="2"/>
              <a:buChar char="Ø"/>
            </a:pPr>
            <a:r>
              <a:rPr lang="en-US" sz="1100" dirty="0"/>
              <a:t>they give rise primarily to </a:t>
            </a:r>
            <a:r>
              <a:rPr lang="en-US" sz="1100" u="sng" dirty="0"/>
              <a:t>mature oligodendrocytes </a:t>
            </a:r>
            <a:r>
              <a:rPr lang="en-US" sz="1100" dirty="0"/>
              <a:t>as well as to some </a:t>
            </a:r>
            <a:r>
              <a:rPr lang="en-US" sz="1100" u="sng" dirty="0"/>
              <a:t>astrocytes</a:t>
            </a:r>
            <a:r>
              <a:rPr lang="en-US" sz="1100" dirty="0"/>
              <a:t>, although under some conditions in vitro they can generate neurons</a:t>
            </a:r>
          </a:p>
          <a:p>
            <a:endParaRPr lang="en-US" sz="1100" dirty="0"/>
          </a:p>
          <a:p>
            <a:pPr marL="171450" indent="-171450">
              <a:buFont typeface="Wingdings" panose="05000000000000000000" pitchFamily="2" charset="2"/>
              <a:buChar char="Ø"/>
            </a:pPr>
            <a:r>
              <a:rPr lang="en-US" sz="1100" dirty="0"/>
              <a:t>The </a:t>
            </a:r>
            <a:r>
              <a:rPr lang="en-US" sz="1100" b="1" dirty="0"/>
              <a:t>significance of </a:t>
            </a:r>
            <a:r>
              <a:rPr lang="en-US" sz="1100" b="1" dirty="0">
                <a:solidFill>
                  <a:schemeClr val="accent2"/>
                </a:solidFill>
              </a:rPr>
              <a:t>stem cells </a:t>
            </a:r>
            <a:r>
              <a:rPr lang="en-US" sz="1100" dirty="0"/>
              <a:t>that retain many molecular characteristics of glia in the mature brain remains unclear. </a:t>
            </a:r>
          </a:p>
          <a:p>
            <a:pPr marL="171450" indent="-171450">
              <a:buFont typeface="Wingdings" panose="05000000000000000000" pitchFamily="2" charset="2"/>
              <a:buChar char="Ø"/>
            </a:pPr>
            <a:endParaRPr lang="en-US" sz="1100" dirty="0"/>
          </a:p>
          <a:p>
            <a:pPr marL="171450" indent="-171450">
              <a:buFont typeface="Wingdings" panose="05000000000000000000" pitchFamily="2" charset="2"/>
              <a:buChar char="Ø"/>
            </a:pPr>
            <a:endParaRPr lang="en-US" sz="1100" dirty="0"/>
          </a:p>
        </p:txBody>
      </p:sp>
    </p:spTree>
    <p:extLst>
      <p:ext uri="{BB962C8B-B14F-4D97-AF65-F5344CB8AC3E}">
        <p14:creationId xmlns:p14="http://schemas.microsoft.com/office/powerpoint/2010/main" val="142913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172057-0377-9F16-6622-D2CF9603EE01}"/>
              </a:ext>
            </a:extLst>
          </p:cNvPr>
          <p:cNvSpPr>
            <a:spLocks noGrp="1"/>
          </p:cNvSpPr>
          <p:nvPr>
            <p:ph type="body" idx="1"/>
          </p:nvPr>
        </p:nvSpPr>
        <p:spPr>
          <a:xfrm>
            <a:off x="0" y="0"/>
            <a:ext cx="4572000" cy="846386"/>
          </a:xfrm>
        </p:spPr>
        <p:txBody>
          <a:bodyPr/>
          <a:lstStyle/>
          <a:p>
            <a:r>
              <a:rPr lang="en-US" sz="1100" dirty="0"/>
              <a:t>They may reflect glial identity as the “</a:t>
            </a:r>
            <a:r>
              <a:rPr lang="en-US" sz="1100" u="sng" dirty="0"/>
              <a:t>default</a:t>
            </a:r>
            <a:r>
              <a:rPr lang="en-US" sz="1100" dirty="0"/>
              <a:t>” for any proliferative cell derived from the </a:t>
            </a:r>
            <a:r>
              <a:rPr lang="en-US" sz="1100" dirty="0">
                <a:solidFill>
                  <a:schemeClr val="accent2"/>
                </a:solidFill>
              </a:rPr>
              <a:t>embryonic precursors </a:t>
            </a:r>
            <a:r>
              <a:rPr lang="en-US" sz="1100" dirty="0"/>
              <a:t>of the nervous system, or they may reflect distinctions in the differentiated state of neurons versus glia that allow proliferation only in cells with glial characteristics. </a:t>
            </a:r>
          </a:p>
          <a:p>
            <a:endParaRPr lang="en-US" sz="1100" dirty="0"/>
          </a:p>
        </p:txBody>
      </p:sp>
    </p:spTree>
    <p:extLst>
      <p:ext uri="{BB962C8B-B14F-4D97-AF65-F5344CB8AC3E}">
        <p14:creationId xmlns:p14="http://schemas.microsoft.com/office/powerpoint/2010/main" val="2391785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5A54-0422-981C-E84D-C9A491B5E940}"/>
              </a:ext>
            </a:extLst>
          </p:cNvPr>
          <p:cNvSpPr>
            <a:spLocks noGrp="1"/>
          </p:cNvSpPr>
          <p:nvPr>
            <p:ph type="title"/>
          </p:nvPr>
        </p:nvSpPr>
        <p:spPr>
          <a:xfrm>
            <a:off x="76200" y="1403350"/>
            <a:ext cx="1828800" cy="1460500"/>
          </a:xfrm>
        </p:spPr>
        <p:txBody>
          <a:bodyPr/>
          <a:lstStyle/>
          <a:p>
            <a:r>
              <a:rPr lang="en-US" dirty="0"/>
              <a:t>Functional Analysis of Neural Systems </a:t>
            </a:r>
          </a:p>
        </p:txBody>
      </p:sp>
      <p:pic>
        <p:nvPicPr>
          <p:cNvPr id="4" name="Picture 3">
            <a:extLst>
              <a:ext uri="{FF2B5EF4-FFF2-40B4-BE49-F238E27FC236}">
                <a16:creationId xmlns:a16="http://schemas.microsoft.com/office/drawing/2014/main" id="{738EECD3-1AFF-8C24-86A5-0225D9F96519}"/>
              </a:ext>
            </a:extLst>
          </p:cNvPr>
          <p:cNvPicPr>
            <a:picLocks noChangeAspect="1"/>
          </p:cNvPicPr>
          <p:nvPr/>
        </p:nvPicPr>
        <p:blipFill>
          <a:blip r:embed="rId2"/>
          <a:stretch>
            <a:fillRect/>
          </a:stretch>
        </p:blipFill>
        <p:spPr>
          <a:xfrm>
            <a:off x="1765301" y="958850"/>
            <a:ext cx="2806699" cy="1711402"/>
          </a:xfrm>
          <a:prstGeom prst="rect">
            <a:avLst/>
          </a:prstGeom>
        </p:spPr>
      </p:pic>
    </p:spTree>
    <p:extLst>
      <p:ext uri="{BB962C8B-B14F-4D97-AF65-F5344CB8AC3E}">
        <p14:creationId xmlns:p14="http://schemas.microsoft.com/office/powerpoint/2010/main" val="388584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224536"/>
            <a:ext cx="3395979" cy="361315"/>
          </a:xfrm>
          <a:prstGeom prst="rect">
            <a:avLst/>
          </a:prstGeom>
        </p:spPr>
        <p:txBody>
          <a:bodyPr vert="horz" wrap="square" lIns="0" tIns="12700" rIns="0" bIns="0" rtlCol="0">
            <a:spAutoFit/>
          </a:bodyPr>
          <a:lstStyle/>
          <a:p>
            <a:pPr marL="12700">
              <a:lnSpc>
                <a:spcPct val="100000"/>
              </a:lnSpc>
              <a:spcBef>
                <a:spcPts val="100"/>
              </a:spcBef>
            </a:pPr>
            <a:r>
              <a:rPr sz="2200" dirty="0"/>
              <a:t>Assigned </a:t>
            </a:r>
            <a:r>
              <a:rPr sz="2200" spc="-5" dirty="0"/>
              <a:t>reading </a:t>
            </a:r>
            <a:r>
              <a:rPr sz="2200" spc="-15" dirty="0"/>
              <a:t>from</a:t>
            </a:r>
            <a:r>
              <a:rPr sz="2200" spc="-35" dirty="0"/>
              <a:t> </a:t>
            </a:r>
            <a:r>
              <a:rPr sz="2200" spc="-5" dirty="0"/>
              <a:t>Purves</a:t>
            </a:r>
            <a:endParaRPr sz="2200"/>
          </a:p>
        </p:txBody>
      </p:sp>
      <p:sp>
        <p:nvSpPr>
          <p:cNvPr id="3" name="object 3"/>
          <p:cNvSpPr txBox="1"/>
          <p:nvPr/>
        </p:nvSpPr>
        <p:spPr>
          <a:xfrm>
            <a:off x="261874" y="797560"/>
            <a:ext cx="2266950" cy="1878964"/>
          </a:xfrm>
          <a:prstGeom prst="rect">
            <a:avLst/>
          </a:prstGeom>
        </p:spPr>
        <p:txBody>
          <a:bodyPr vert="horz" wrap="square" lIns="0" tIns="12700" rIns="0" bIns="0" rtlCol="0">
            <a:spAutoFit/>
          </a:bodyPr>
          <a:lstStyle/>
          <a:p>
            <a:pPr marL="184150" marR="160020" indent="-171450">
              <a:lnSpc>
                <a:spcPct val="100000"/>
              </a:lnSpc>
              <a:spcBef>
                <a:spcPts val="100"/>
              </a:spcBef>
              <a:buFont typeface="Arial"/>
              <a:buChar char="•"/>
              <a:tabLst>
                <a:tab pos="184150" algn="l"/>
              </a:tabLst>
            </a:pPr>
            <a:r>
              <a:rPr sz="1600" spc="-5" dirty="0">
                <a:latin typeface="Carlito"/>
                <a:cs typeface="Carlito"/>
              </a:rPr>
              <a:t>Cellular components</a:t>
            </a:r>
            <a:r>
              <a:rPr sz="1600" spc="-85" dirty="0">
                <a:latin typeface="Carlito"/>
                <a:cs typeface="Carlito"/>
              </a:rPr>
              <a:t> </a:t>
            </a:r>
            <a:r>
              <a:rPr sz="1600" dirty="0">
                <a:latin typeface="Carlito"/>
                <a:cs typeface="Carlito"/>
              </a:rPr>
              <a:t>of  the </a:t>
            </a:r>
            <a:r>
              <a:rPr sz="1600" spc="-5" dirty="0">
                <a:latin typeface="Carlito"/>
                <a:cs typeface="Carlito"/>
              </a:rPr>
              <a:t>nervous </a:t>
            </a:r>
            <a:r>
              <a:rPr sz="1600" spc="-20" dirty="0">
                <a:latin typeface="Carlito"/>
                <a:cs typeface="Carlito"/>
              </a:rPr>
              <a:t>system </a:t>
            </a:r>
            <a:r>
              <a:rPr sz="1600" dirty="0">
                <a:latin typeface="Carlito"/>
                <a:cs typeface="Carlito"/>
              </a:rPr>
              <a:t>–  </a:t>
            </a:r>
            <a:r>
              <a:rPr sz="1600" spc="-10" dirty="0">
                <a:solidFill>
                  <a:srgbClr val="FF0000"/>
                </a:solidFill>
                <a:highlight>
                  <a:srgbClr val="FFFF00"/>
                </a:highlight>
                <a:latin typeface="Carlito"/>
                <a:cs typeface="Carlito"/>
              </a:rPr>
              <a:t>page</a:t>
            </a:r>
            <a:r>
              <a:rPr sz="1600" spc="-5" dirty="0">
                <a:solidFill>
                  <a:srgbClr val="FF0000"/>
                </a:solidFill>
                <a:highlight>
                  <a:srgbClr val="FFFF00"/>
                </a:highlight>
                <a:latin typeface="Carlito"/>
                <a:cs typeface="Carlito"/>
              </a:rPr>
              <a:t> </a:t>
            </a:r>
            <a:r>
              <a:rPr sz="1600" dirty="0">
                <a:solidFill>
                  <a:srgbClr val="FF0000"/>
                </a:solidFill>
                <a:highlight>
                  <a:srgbClr val="FFFF00"/>
                </a:highlight>
                <a:latin typeface="Carlito"/>
                <a:cs typeface="Carlito"/>
              </a:rPr>
              <a:t>2</a:t>
            </a:r>
          </a:p>
          <a:p>
            <a:pPr marL="184150" indent="-171450">
              <a:lnSpc>
                <a:spcPct val="100000"/>
              </a:lnSpc>
              <a:spcBef>
                <a:spcPts val="385"/>
              </a:spcBef>
              <a:buFont typeface="Arial"/>
              <a:buChar char="•"/>
              <a:tabLst>
                <a:tab pos="184150" algn="l"/>
              </a:tabLst>
            </a:pPr>
            <a:r>
              <a:rPr sz="1600" spc="-5" dirty="0">
                <a:latin typeface="Carlito"/>
                <a:cs typeface="Carlito"/>
              </a:rPr>
              <a:t>Neurons </a:t>
            </a:r>
            <a:r>
              <a:rPr sz="1600" dirty="0">
                <a:latin typeface="Carlito"/>
                <a:cs typeface="Carlito"/>
              </a:rPr>
              <a:t>– </a:t>
            </a:r>
            <a:r>
              <a:rPr sz="1600" spc="-10" dirty="0">
                <a:solidFill>
                  <a:srgbClr val="FF0000"/>
                </a:solidFill>
                <a:highlight>
                  <a:srgbClr val="FFFF00"/>
                </a:highlight>
                <a:latin typeface="Carlito"/>
                <a:cs typeface="Carlito"/>
              </a:rPr>
              <a:t>page</a:t>
            </a:r>
            <a:r>
              <a:rPr sz="1600" spc="-15" dirty="0">
                <a:solidFill>
                  <a:srgbClr val="FF0000"/>
                </a:solidFill>
                <a:highlight>
                  <a:srgbClr val="FFFF00"/>
                </a:highlight>
                <a:latin typeface="Carlito"/>
                <a:cs typeface="Carlito"/>
              </a:rPr>
              <a:t> </a:t>
            </a:r>
            <a:r>
              <a:rPr sz="1600" dirty="0">
                <a:solidFill>
                  <a:srgbClr val="FF0000"/>
                </a:solidFill>
                <a:highlight>
                  <a:srgbClr val="FFFF00"/>
                </a:highlight>
                <a:latin typeface="Carlito"/>
                <a:cs typeface="Carlito"/>
              </a:rPr>
              <a:t>5</a:t>
            </a:r>
          </a:p>
          <a:p>
            <a:pPr marL="184150" indent="-171450">
              <a:lnSpc>
                <a:spcPct val="100000"/>
              </a:lnSpc>
              <a:spcBef>
                <a:spcPts val="385"/>
              </a:spcBef>
              <a:buFont typeface="Arial"/>
              <a:buChar char="•"/>
              <a:tabLst>
                <a:tab pos="184150" algn="l"/>
              </a:tabLst>
            </a:pPr>
            <a:r>
              <a:rPr sz="1600" spc="-5" dirty="0">
                <a:latin typeface="Carlito"/>
                <a:cs typeface="Carlito"/>
              </a:rPr>
              <a:t>Glial </a:t>
            </a:r>
            <a:r>
              <a:rPr sz="1600" dirty="0">
                <a:latin typeface="Carlito"/>
                <a:cs typeface="Carlito"/>
              </a:rPr>
              <a:t>cells – </a:t>
            </a:r>
            <a:r>
              <a:rPr sz="1600" spc="-10" dirty="0">
                <a:solidFill>
                  <a:srgbClr val="FF0000"/>
                </a:solidFill>
                <a:highlight>
                  <a:srgbClr val="FFFF00"/>
                </a:highlight>
                <a:latin typeface="Carlito"/>
                <a:cs typeface="Carlito"/>
              </a:rPr>
              <a:t>page </a:t>
            </a:r>
            <a:r>
              <a:rPr sz="1600" dirty="0">
                <a:solidFill>
                  <a:srgbClr val="FF0000"/>
                </a:solidFill>
                <a:highlight>
                  <a:srgbClr val="FFFF00"/>
                </a:highlight>
                <a:latin typeface="Carlito"/>
                <a:cs typeface="Carlito"/>
              </a:rPr>
              <a:t>7</a:t>
            </a:r>
          </a:p>
          <a:p>
            <a:pPr marL="184150" marR="5080" indent="-171450">
              <a:lnSpc>
                <a:spcPct val="100000"/>
              </a:lnSpc>
              <a:spcBef>
                <a:spcPts val="384"/>
              </a:spcBef>
              <a:buFont typeface="Arial"/>
              <a:buChar char="•"/>
              <a:tabLst>
                <a:tab pos="184150" algn="l"/>
              </a:tabLst>
            </a:pPr>
            <a:r>
              <a:rPr sz="1600" spc="-5" dirty="0">
                <a:latin typeface="Carlito"/>
                <a:cs typeface="Carlito"/>
              </a:rPr>
              <a:t>Functional analysis of  </a:t>
            </a:r>
            <a:r>
              <a:rPr sz="1600" spc="-10" dirty="0">
                <a:latin typeface="Carlito"/>
                <a:cs typeface="Carlito"/>
              </a:rPr>
              <a:t>neural </a:t>
            </a:r>
            <a:r>
              <a:rPr sz="1600" spc="-15" dirty="0">
                <a:latin typeface="Carlito"/>
                <a:cs typeface="Carlito"/>
              </a:rPr>
              <a:t>systems </a:t>
            </a:r>
            <a:r>
              <a:rPr sz="1600" dirty="0">
                <a:latin typeface="Carlito"/>
                <a:cs typeface="Carlito"/>
              </a:rPr>
              <a:t>– </a:t>
            </a:r>
            <a:r>
              <a:rPr sz="1600" spc="-10" dirty="0">
                <a:solidFill>
                  <a:srgbClr val="FF0000"/>
                </a:solidFill>
                <a:highlight>
                  <a:srgbClr val="FFFF00"/>
                </a:highlight>
                <a:latin typeface="Carlito"/>
                <a:cs typeface="Carlito"/>
              </a:rPr>
              <a:t>page</a:t>
            </a:r>
            <a:r>
              <a:rPr sz="1600" spc="-25" dirty="0">
                <a:solidFill>
                  <a:srgbClr val="FF0000"/>
                </a:solidFill>
                <a:highlight>
                  <a:srgbClr val="FFFF00"/>
                </a:highlight>
                <a:latin typeface="Carlito"/>
                <a:cs typeface="Carlito"/>
              </a:rPr>
              <a:t> </a:t>
            </a:r>
            <a:r>
              <a:rPr sz="1600" spc="-5" dirty="0">
                <a:solidFill>
                  <a:srgbClr val="FF0000"/>
                </a:solidFill>
                <a:highlight>
                  <a:srgbClr val="FFFF00"/>
                </a:highlight>
                <a:latin typeface="Carlito"/>
                <a:cs typeface="Carlito"/>
              </a:rPr>
              <a:t>21</a:t>
            </a:r>
            <a:endParaRPr sz="1600" dirty="0">
              <a:solidFill>
                <a:srgbClr val="FF0000"/>
              </a:solidFill>
              <a:highlight>
                <a:srgbClr val="FFFF00"/>
              </a:highlight>
              <a:latin typeface="Carlito"/>
              <a:cs typeface="Carlito"/>
            </a:endParaRPr>
          </a:p>
        </p:txBody>
      </p:sp>
      <p:sp>
        <p:nvSpPr>
          <p:cNvPr id="4" name="object 4"/>
          <p:cNvSpPr/>
          <p:nvPr/>
        </p:nvSpPr>
        <p:spPr>
          <a:xfrm>
            <a:off x="2590800" y="838200"/>
            <a:ext cx="1765553" cy="208330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45864" y="3206750"/>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3</a:t>
            </a:r>
            <a:endParaRPr sz="600">
              <a:latin typeface="Carlito"/>
              <a:cs typeface="Carl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60FBBB-7AD8-BB10-017C-FA5EA5CE81CC}"/>
              </a:ext>
            </a:extLst>
          </p:cNvPr>
          <p:cNvSpPr>
            <a:spLocks noGrp="1"/>
          </p:cNvSpPr>
          <p:nvPr>
            <p:ph type="body" idx="1"/>
          </p:nvPr>
        </p:nvSpPr>
        <p:spPr>
          <a:xfrm>
            <a:off x="0" y="0"/>
            <a:ext cx="4572000" cy="2908489"/>
          </a:xfrm>
        </p:spPr>
        <p:txBody>
          <a:bodyPr/>
          <a:lstStyle/>
          <a:p>
            <a:r>
              <a:rPr lang="en-US" sz="1050" b="1" u="sng" dirty="0"/>
              <a:t>Functional analyses </a:t>
            </a:r>
            <a:r>
              <a:rPr lang="en-US" sz="1050" dirty="0"/>
              <a:t>provide another powerful way of understanding the </a:t>
            </a:r>
            <a:r>
              <a:rPr lang="en-US" sz="1050" u="sng" dirty="0"/>
              <a:t>organization of nervous systems</a:t>
            </a:r>
            <a:r>
              <a:rPr lang="en-US" sz="1050" dirty="0"/>
              <a:t>. </a:t>
            </a:r>
          </a:p>
          <a:p>
            <a:endParaRPr lang="en-US" sz="1050" dirty="0"/>
          </a:p>
          <a:p>
            <a:r>
              <a:rPr lang="en-US" sz="1050" dirty="0"/>
              <a:t>A variety of </a:t>
            </a:r>
            <a:r>
              <a:rPr lang="en-US" sz="1050" b="1" dirty="0"/>
              <a:t>physiological methods </a:t>
            </a:r>
            <a:r>
              <a:rPr lang="en-US" sz="1050" dirty="0"/>
              <a:t>are now available to evaluate the</a:t>
            </a:r>
          </a:p>
          <a:p>
            <a:r>
              <a:rPr lang="en-US" sz="1050" i="1" dirty="0"/>
              <a:t>electrical</a:t>
            </a:r>
            <a:r>
              <a:rPr lang="en-US" sz="1050" dirty="0"/>
              <a:t> and </a:t>
            </a:r>
            <a:r>
              <a:rPr lang="en-US" sz="1050" i="1" dirty="0"/>
              <a:t>metabolic</a:t>
            </a:r>
            <a:r>
              <a:rPr lang="en-US" sz="1050" dirty="0"/>
              <a:t> activity of the neuronal circuits that make up a neural system.</a:t>
            </a:r>
          </a:p>
          <a:p>
            <a:endParaRPr lang="en-US" sz="1050" dirty="0"/>
          </a:p>
          <a:p>
            <a:r>
              <a:rPr lang="en-US" sz="1050" b="1" dirty="0">
                <a:solidFill>
                  <a:schemeClr val="accent2"/>
                </a:solidFill>
              </a:rPr>
              <a:t>Two approaches</a:t>
            </a:r>
            <a:endParaRPr lang="en-US" sz="1050" dirty="0"/>
          </a:p>
          <a:p>
            <a:pPr marL="171450" indent="-171450">
              <a:buFont typeface="Arial" panose="020B0604020202020204" pitchFamily="34" charset="0"/>
              <a:buChar char="•"/>
            </a:pPr>
            <a:r>
              <a:rPr lang="en-US" sz="1050" dirty="0">
                <a:highlight>
                  <a:srgbClr val="00FFFF"/>
                </a:highlight>
              </a:rPr>
              <a:t>electrophysiological recording </a:t>
            </a:r>
          </a:p>
          <a:p>
            <a:pPr marL="171450" indent="-171450">
              <a:buFont typeface="Arial" panose="020B0604020202020204" pitchFamily="34" charset="0"/>
              <a:buChar char="•"/>
            </a:pPr>
            <a:r>
              <a:rPr lang="en-US" sz="1050" dirty="0"/>
              <a:t>functional brain imaging</a:t>
            </a:r>
          </a:p>
          <a:p>
            <a:pPr marL="171450" indent="-171450">
              <a:buFont typeface="Arial" panose="020B0604020202020204" pitchFamily="34" charset="0"/>
              <a:buChar char="•"/>
            </a:pPr>
            <a:endParaRPr lang="en-US" sz="1050" dirty="0"/>
          </a:p>
          <a:p>
            <a:pPr marL="171450" indent="-171450" algn="l">
              <a:buFont typeface="Courier New" panose="02070309020205020404" pitchFamily="49" charset="0"/>
              <a:buChar char="o"/>
            </a:pPr>
            <a:r>
              <a:rPr lang="en-US" sz="1050" dirty="0"/>
              <a:t>Useful in defining :  how neural systems </a:t>
            </a:r>
            <a:r>
              <a:rPr lang="en-US" sz="1050" u="sng" dirty="0"/>
              <a:t>convey</a:t>
            </a:r>
            <a:r>
              <a:rPr lang="en-US" sz="1050" dirty="0"/>
              <a:t> and </a:t>
            </a:r>
            <a:r>
              <a:rPr lang="en-US" sz="1050" u="sng" dirty="0"/>
              <a:t>represent</a:t>
            </a:r>
            <a:r>
              <a:rPr lang="en-US" sz="1050" dirty="0"/>
              <a:t> information.</a:t>
            </a:r>
          </a:p>
          <a:p>
            <a:pPr marL="171450" indent="-171450" algn="l">
              <a:buFont typeface="Courier New" panose="02070309020205020404" pitchFamily="49" charset="0"/>
              <a:buChar char="o"/>
            </a:pPr>
            <a:r>
              <a:rPr lang="en-US" sz="1050" dirty="0"/>
              <a:t>The most widely used electrophysiological method:  single-cell, or single-unit, </a:t>
            </a:r>
            <a:r>
              <a:rPr lang="en-US" sz="1050" u="sng" dirty="0"/>
              <a:t>electrophysiological recording </a:t>
            </a:r>
            <a:r>
              <a:rPr lang="en-US" sz="1050" dirty="0"/>
              <a:t>with </a:t>
            </a:r>
            <a:r>
              <a:rPr lang="en-US" sz="1050" i="1" dirty="0"/>
              <a:t>microelectrodes</a:t>
            </a:r>
          </a:p>
          <a:p>
            <a:pPr marL="171450" indent="-171450" algn="l">
              <a:buFont typeface="Courier New" panose="02070309020205020404" pitchFamily="49" charset="0"/>
              <a:buChar char="o"/>
            </a:pPr>
            <a:endParaRPr lang="en-US" sz="1050" i="1" dirty="0"/>
          </a:p>
          <a:p>
            <a:pPr marL="171450" indent="-171450" algn="l">
              <a:buFont typeface="Courier New" panose="02070309020205020404" pitchFamily="49" charset="0"/>
              <a:buChar char="o"/>
            </a:pPr>
            <a:r>
              <a:rPr lang="en-US" sz="1050" dirty="0"/>
              <a:t>This method often records from several nearby cells in addition to the one selected, providing further useful information. </a:t>
            </a:r>
          </a:p>
          <a:p>
            <a:pPr marL="171450" indent="-171450" algn="l">
              <a:buFont typeface="Courier New" panose="02070309020205020404" pitchFamily="49" charset="0"/>
              <a:buChar char="o"/>
            </a:pPr>
            <a:endParaRPr lang="en-US" sz="1050" dirty="0"/>
          </a:p>
        </p:txBody>
      </p:sp>
    </p:spTree>
    <p:extLst>
      <p:ext uri="{BB962C8B-B14F-4D97-AF65-F5344CB8AC3E}">
        <p14:creationId xmlns:p14="http://schemas.microsoft.com/office/powerpoint/2010/main" val="1767546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4E9138-1AC6-1C1C-99A4-27AF9FC222B8}"/>
              </a:ext>
            </a:extLst>
          </p:cNvPr>
          <p:cNvSpPr>
            <a:spLocks noGrp="1"/>
          </p:cNvSpPr>
          <p:nvPr>
            <p:ph type="body" idx="1"/>
          </p:nvPr>
        </p:nvSpPr>
        <p:spPr>
          <a:xfrm>
            <a:off x="0" y="20839"/>
            <a:ext cx="4572000" cy="3716402"/>
          </a:xfrm>
        </p:spPr>
        <p:txBody>
          <a:bodyPr/>
          <a:lstStyle/>
          <a:p>
            <a:r>
              <a:rPr lang="en-US" sz="1050" dirty="0"/>
              <a:t>The use of microelectrodes to record action potential activity  → </a:t>
            </a:r>
          </a:p>
          <a:p>
            <a:endParaRPr lang="en-US" sz="1050" dirty="0"/>
          </a:p>
          <a:p>
            <a:pPr marL="171450" indent="-171450">
              <a:buFont typeface="Wingdings" panose="05000000000000000000" pitchFamily="2" charset="2"/>
              <a:buChar char="q"/>
            </a:pPr>
            <a:r>
              <a:rPr lang="en-US" sz="1050" dirty="0"/>
              <a:t>allows cell-by-cell analysis of the organization of topographic</a:t>
            </a:r>
          </a:p>
          <a:p>
            <a:r>
              <a:rPr lang="en-US" sz="1050" dirty="0"/>
              <a:t>maps </a:t>
            </a:r>
          </a:p>
          <a:p>
            <a:pPr marL="171450" indent="-171450">
              <a:buFont typeface="Wingdings" panose="05000000000000000000" pitchFamily="2" charset="2"/>
              <a:buChar char="q"/>
            </a:pPr>
            <a:r>
              <a:rPr lang="en-US" sz="1050" dirty="0"/>
              <a:t>can give specific insight into the type of stimulus to which</a:t>
            </a:r>
          </a:p>
          <a:p>
            <a:r>
              <a:rPr lang="en-US" sz="1050" dirty="0"/>
              <a:t> the neuron is “</a:t>
            </a:r>
            <a:r>
              <a:rPr lang="en-US" sz="1050" b="1" dirty="0"/>
              <a:t>tuned</a:t>
            </a:r>
            <a:r>
              <a:rPr lang="en-US" sz="1050" dirty="0"/>
              <a:t>” (i.e., the </a:t>
            </a:r>
            <a:r>
              <a:rPr lang="en-US" sz="1050" u="sng" dirty="0"/>
              <a:t>stimulus</a:t>
            </a:r>
            <a:r>
              <a:rPr lang="en-US" sz="1050" dirty="0"/>
              <a:t> that elicits a </a:t>
            </a:r>
            <a:r>
              <a:rPr lang="en-US" sz="1050" i="1" dirty="0"/>
              <a:t>maximal</a:t>
            </a:r>
            <a:r>
              <a:rPr lang="en-US" sz="1050" dirty="0"/>
              <a:t> </a:t>
            </a:r>
          </a:p>
          <a:p>
            <a:r>
              <a:rPr lang="en-US" sz="1050" dirty="0"/>
              <a:t>change in neuronal activity from a baseline state) </a:t>
            </a:r>
          </a:p>
          <a:p>
            <a:endParaRPr lang="en-US" sz="1050" dirty="0"/>
          </a:p>
          <a:p>
            <a:r>
              <a:rPr lang="en-US" sz="1050" dirty="0"/>
              <a:t>Such tuning </a:t>
            </a:r>
            <a:r>
              <a:rPr lang="en-US" sz="1050" b="1" dirty="0"/>
              <a:t>defines</a:t>
            </a:r>
            <a:r>
              <a:rPr lang="en-US" sz="1050" dirty="0"/>
              <a:t> ?  a </a:t>
            </a:r>
            <a:r>
              <a:rPr lang="en-US" sz="1050" dirty="0">
                <a:highlight>
                  <a:srgbClr val="008080"/>
                </a:highlight>
              </a:rPr>
              <a:t>neuron’s receptive field</a:t>
            </a:r>
            <a:r>
              <a:rPr lang="en-US" sz="1050" dirty="0"/>
              <a:t>—the region in sensory space (e.g., the body surface or a specialized structure such as the </a:t>
            </a:r>
            <a:r>
              <a:rPr lang="en-US" sz="1050" b="1" dirty="0"/>
              <a:t>retina</a:t>
            </a:r>
            <a:r>
              <a:rPr lang="en-US" sz="1050" dirty="0"/>
              <a:t>) within which a specific stimulus elicits action potential response</a:t>
            </a:r>
          </a:p>
          <a:p>
            <a:endParaRPr lang="en-US" sz="1050" dirty="0"/>
          </a:p>
          <a:p>
            <a:endParaRPr lang="en-US" sz="1050" dirty="0"/>
          </a:p>
          <a:p>
            <a:endParaRPr lang="en-US" sz="1050" dirty="0"/>
          </a:p>
          <a:p>
            <a:endParaRPr lang="en-US" sz="1050" dirty="0"/>
          </a:p>
          <a:p>
            <a:r>
              <a:rPr lang="en-US" sz="1050" b="1" dirty="0">
                <a:solidFill>
                  <a:schemeClr val="tx2">
                    <a:lumMod val="75000"/>
                  </a:schemeClr>
                </a:solidFill>
              </a:rPr>
              <a:t>History + Scientists improvements  : </a:t>
            </a:r>
          </a:p>
          <a:p>
            <a:r>
              <a:rPr lang="en-US" sz="1050" dirty="0"/>
              <a:t>This way of understanding neural systems was pioneered by </a:t>
            </a:r>
            <a:r>
              <a:rPr lang="en-US" sz="1050" dirty="0">
                <a:solidFill>
                  <a:schemeClr val="accent2"/>
                </a:solidFill>
              </a:rPr>
              <a:t>Stephen </a:t>
            </a:r>
            <a:r>
              <a:rPr lang="en-US" sz="1050" dirty="0" err="1">
                <a:solidFill>
                  <a:schemeClr val="accent2"/>
                </a:solidFill>
              </a:rPr>
              <a:t>Kuffler</a:t>
            </a:r>
            <a:r>
              <a:rPr lang="en-US" sz="1050" dirty="0">
                <a:solidFill>
                  <a:schemeClr val="accent2"/>
                </a:solidFill>
              </a:rPr>
              <a:t> </a:t>
            </a:r>
            <a:r>
              <a:rPr lang="en-US" sz="1050" dirty="0"/>
              <a:t>and </a:t>
            </a:r>
            <a:r>
              <a:rPr lang="en-US" sz="1050" dirty="0">
                <a:solidFill>
                  <a:schemeClr val="accent2"/>
                </a:solidFill>
              </a:rPr>
              <a:t>Vernon Mountcastle </a:t>
            </a:r>
            <a:r>
              <a:rPr lang="en-US" sz="1050" dirty="0"/>
              <a:t>in the early 1950s </a:t>
            </a:r>
          </a:p>
          <a:p>
            <a:r>
              <a:rPr lang="en-US" sz="1050" dirty="0"/>
              <a:t>used by several generations of neuroscientists to evaluate the </a:t>
            </a:r>
            <a:r>
              <a:rPr lang="en-US" sz="1050" b="1" dirty="0"/>
              <a:t>relationship</a:t>
            </a:r>
            <a:r>
              <a:rPr lang="en-US" sz="1050" dirty="0"/>
              <a:t> between </a:t>
            </a:r>
            <a:r>
              <a:rPr lang="en-US" sz="1050" u="sng" dirty="0"/>
              <a:t>peripheral stimuli (sensory) </a:t>
            </a:r>
            <a:r>
              <a:rPr lang="en-US" sz="1050" dirty="0"/>
              <a:t>or </a:t>
            </a:r>
            <a:r>
              <a:rPr lang="en-US" sz="1050" u="sng" dirty="0"/>
              <a:t>actions (motor) </a:t>
            </a:r>
            <a:r>
              <a:rPr lang="en-US" sz="1050" dirty="0"/>
              <a:t>and </a:t>
            </a:r>
            <a:r>
              <a:rPr lang="en-US" sz="1050" u="sng" dirty="0"/>
              <a:t>neuronal responses </a:t>
            </a:r>
            <a:r>
              <a:rPr lang="en-US" sz="1050" dirty="0"/>
              <a:t>in both sensory and motor systems</a:t>
            </a:r>
          </a:p>
          <a:p>
            <a:endParaRPr lang="en-US" sz="1050" dirty="0"/>
          </a:p>
          <a:p>
            <a:endParaRPr lang="en-US" sz="1050" dirty="0"/>
          </a:p>
        </p:txBody>
      </p:sp>
      <p:pic>
        <p:nvPicPr>
          <p:cNvPr id="4" name="Picture 3">
            <a:extLst>
              <a:ext uri="{FF2B5EF4-FFF2-40B4-BE49-F238E27FC236}">
                <a16:creationId xmlns:a16="http://schemas.microsoft.com/office/drawing/2014/main" id="{419A54BA-D108-E499-3E16-6E90B8CF699D}"/>
              </a:ext>
            </a:extLst>
          </p:cNvPr>
          <p:cNvPicPr>
            <a:picLocks noChangeAspect="1"/>
          </p:cNvPicPr>
          <p:nvPr/>
        </p:nvPicPr>
        <p:blipFill>
          <a:blip r:embed="rId2"/>
          <a:stretch>
            <a:fillRect/>
          </a:stretch>
        </p:blipFill>
        <p:spPr>
          <a:xfrm>
            <a:off x="3704823" y="20839"/>
            <a:ext cx="838200" cy="801714"/>
          </a:xfrm>
          <a:prstGeom prst="rect">
            <a:avLst/>
          </a:prstGeom>
        </p:spPr>
      </p:pic>
      <p:pic>
        <p:nvPicPr>
          <p:cNvPr id="5" name="Picture 4">
            <a:extLst>
              <a:ext uri="{FF2B5EF4-FFF2-40B4-BE49-F238E27FC236}">
                <a16:creationId xmlns:a16="http://schemas.microsoft.com/office/drawing/2014/main" id="{38B2AD9A-B80B-B654-6314-9858304F910F}"/>
              </a:ext>
            </a:extLst>
          </p:cNvPr>
          <p:cNvPicPr>
            <a:picLocks noChangeAspect="1"/>
          </p:cNvPicPr>
          <p:nvPr/>
        </p:nvPicPr>
        <p:blipFill>
          <a:blip r:embed="rId3"/>
          <a:stretch>
            <a:fillRect/>
          </a:stretch>
        </p:blipFill>
        <p:spPr>
          <a:xfrm>
            <a:off x="3473003" y="1644650"/>
            <a:ext cx="1066800" cy="800579"/>
          </a:xfrm>
          <a:prstGeom prst="rect">
            <a:avLst/>
          </a:prstGeom>
        </p:spPr>
      </p:pic>
      <p:pic>
        <p:nvPicPr>
          <p:cNvPr id="6" name="Picture 5">
            <a:extLst>
              <a:ext uri="{FF2B5EF4-FFF2-40B4-BE49-F238E27FC236}">
                <a16:creationId xmlns:a16="http://schemas.microsoft.com/office/drawing/2014/main" id="{2D5FFB02-6161-9E10-687F-98D9B4BC94C7}"/>
              </a:ext>
            </a:extLst>
          </p:cNvPr>
          <p:cNvPicPr>
            <a:picLocks noChangeAspect="1"/>
          </p:cNvPicPr>
          <p:nvPr/>
        </p:nvPicPr>
        <p:blipFill>
          <a:blip r:embed="rId4"/>
          <a:stretch>
            <a:fillRect/>
          </a:stretch>
        </p:blipFill>
        <p:spPr>
          <a:xfrm>
            <a:off x="2743200" y="1720850"/>
            <a:ext cx="609341" cy="754602"/>
          </a:xfrm>
          <a:prstGeom prst="rect">
            <a:avLst/>
          </a:prstGeom>
        </p:spPr>
      </p:pic>
    </p:spTree>
    <p:extLst>
      <p:ext uri="{BB962C8B-B14F-4D97-AF65-F5344CB8AC3E}">
        <p14:creationId xmlns:p14="http://schemas.microsoft.com/office/powerpoint/2010/main" val="490264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5EAA9E-2C0F-DE22-FC75-56DAFDB268E4}"/>
              </a:ext>
            </a:extLst>
          </p:cNvPr>
          <p:cNvSpPr>
            <a:spLocks noGrp="1"/>
          </p:cNvSpPr>
          <p:nvPr>
            <p:ph type="body" idx="1"/>
          </p:nvPr>
        </p:nvSpPr>
        <p:spPr>
          <a:xfrm>
            <a:off x="0" y="1"/>
            <a:ext cx="4572000" cy="2877711"/>
          </a:xfrm>
        </p:spPr>
        <p:txBody>
          <a:bodyPr/>
          <a:lstStyle/>
          <a:p>
            <a:r>
              <a:rPr lang="en-US" sz="1100" dirty="0"/>
              <a:t>Electrical recording techniques at the single-cell level have been </a:t>
            </a:r>
          </a:p>
          <a:p>
            <a:pPr marL="171450" indent="-171450">
              <a:buFont typeface="Arial" panose="020B0604020202020204" pitchFamily="34" charset="0"/>
              <a:buChar char="•"/>
            </a:pPr>
            <a:r>
              <a:rPr lang="en-US" sz="1100" dirty="0"/>
              <a:t>extended and refined to include single and simultaneous multiple cell analysis in animals performing complex cognitive tasks.</a:t>
            </a:r>
          </a:p>
          <a:p>
            <a:pPr marL="171450" indent="-171450">
              <a:buFont typeface="Arial" panose="020B0604020202020204" pitchFamily="34" charset="0"/>
              <a:buChar char="•"/>
            </a:pPr>
            <a:r>
              <a:rPr lang="en-US" sz="1100" dirty="0"/>
              <a:t>intracellular recordings in intact animals,</a:t>
            </a:r>
          </a:p>
          <a:p>
            <a:pPr marL="171450" indent="-171450">
              <a:buFont typeface="Arial" panose="020B0604020202020204" pitchFamily="34" charset="0"/>
              <a:buChar char="•"/>
            </a:pPr>
            <a:r>
              <a:rPr lang="en-US" sz="1100" dirty="0"/>
              <a:t>the use of patch electrodes to detect and monitor the activity of the </a:t>
            </a:r>
            <a:r>
              <a:rPr lang="en-US" sz="1100" u="sng" dirty="0"/>
              <a:t>individual membrane molecules </a:t>
            </a:r>
            <a:r>
              <a:rPr lang="en-US" sz="1100" dirty="0"/>
              <a:t>that ultimately underlie neural signaling</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For neurons that are not concerned with space as such, stimulus-selective responses further define </a:t>
            </a:r>
            <a:r>
              <a:rPr lang="en-US" sz="1100" b="1" dirty="0"/>
              <a:t>receptive field properties </a:t>
            </a:r>
            <a:r>
              <a:rPr lang="en-US" sz="1100" dirty="0"/>
              <a:t>that </a:t>
            </a:r>
            <a:r>
              <a:rPr lang="en-US" sz="1100" b="1" i="1" u="sng" dirty="0"/>
              <a:t>are used to ?  </a:t>
            </a:r>
            <a:r>
              <a:rPr lang="en-US" sz="1100" dirty="0"/>
              <a:t>categorize neurons. </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For example, the response to different odorant molecules can be used to define the preferences of individual neurons in the </a:t>
            </a:r>
            <a:r>
              <a:rPr lang="en-US" sz="1100" u="sng" dirty="0"/>
              <a:t>olfactory system</a:t>
            </a:r>
            <a:r>
              <a:rPr lang="en-US" sz="1100" dirty="0"/>
              <a:t>. Such preferences can be identified for any neuron. Thus, a neuron in the visual system, for example, can be tested for preferences to color, motion, and so on, in addition to being tested for its response to stimuli presented in a distinct location in visual space.</a:t>
            </a:r>
          </a:p>
        </p:txBody>
      </p:sp>
    </p:spTree>
    <p:extLst>
      <p:ext uri="{BB962C8B-B14F-4D97-AF65-F5344CB8AC3E}">
        <p14:creationId xmlns:p14="http://schemas.microsoft.com/office/powerpoint/2010/main" val="1305085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269F65-8714-2CA8-4523-C3F2D0C00C99}"/>
              </a:ext>
            </a:extLst>
          </p:cNvPr>
          <p:cNvSpPr>
            <a:spLocks noGrp="1"/>
          </p:cNvSpPr>
          <p:nvPr>
            <p:ph type="body" idx="1"/>
          </p:nvPr>
        </p:nvSpPr>
        <p:spPr>
          <a:xfrm>
            <a:off x="0" y="0"/>
            <a:ext cx="4572000" cy="3385542"/>
          </a:xfrm>
        </p:spPr>
        <p:txBody>
          <a:bodyPr/>
          <a:lstStyle/>
          <a:p>
            <a:pPr algn="l"/>
            <a:r>
              <a:rPr lang="en-US" sz="1100" b="1" dirty="0">
                <a:highlight>
                  <a:srgbClr val="00FFFF"/>
                </a:highlight>
              </a:rPr>
              <a:t>Functional brain imaging </a:t>
            </a:r>
          </a:p>
          <a:p>
            <a:pPr algn="l"/>
            <a:endParaRPr lang="en-US" sz="1100" b="1" dirty="0">
              <a:highlight>
                <a:srgbClr val="00FFFF"/>
              </a:highlight>
            </a:endParaRPr>
          </a:p>
          <a:p>
            <a:pPr algn="l"/>
            <a:endParaRPr lang="en-US" sz="1100" b="1" dirty="0">
              <a:highlight>
                <a:srgbClr val="00FFFF"/>
              </a:highlight>
            </a:endParaRPr>
          </a:p>
          <a:p>
            <a:pPr algn="l"/>
            <a:endParaRPr lang="en-US" sz="1100" b="1" dirty="0">
              <a:highlight>
                <a:srgbClr val="00FFFF"/>
              </a:highlight>
            </a:endParaRPr>
          </a:p>
          <a:p>
            <a:pPr algn="l"/>
            <a:r>
              <a:rPr lang="en-US" sz="1100" dirty="0"/>
              <a:t> provides another, </a:t>
            </a:r>
            <a:r>
              <a:rPr lang="en-US" sz="1100" u="sng" dirty="0"/>
              <a:t>noninvasive</a:t>
            </a:r>
            <a:r>
              <a:rPr lang="en-US" sz="1100" dirty="0"/>
              <a:t> approach for studying neural activity.</a:t>
            </a:r>
          </a:p>
          <a:p>
            <a:pPr algn="l"/>
            <a:endParaRPr lang="en-US" sz="1100" dirty="0"/>
          </a:p>
          <a:p>
            <a:pPr algn="l"/>
            <a:r>
              <a:rPr lang="en-US" sz="1100" dirty="0"/>
              <a:t> Over the last three decades, techniques for brain imaging, → especially in humans (and, to a lesser extent, experimental animals) → have revolutionized our understanding of neural systems and the ability to </a:t>
            </a:r>
            <a:r>
              <a:rPr lang="en-US" sz="1100" u="sng" dirty="0"/>
              <a:t>describe</a:t>
            </a:r>
            <a:r>
              <a:rPr lang="en-US" sz="1100" dirty="0"/>
              <a:t> and </a:t>
            </a:r>
            <a:r>
              <a:rPr lang="en-US" sz="1100" u="sng" dirty="0"/>
              <a:t>diagnose</a:t>
            </a:r>
            <a:r>
              <a:rPr lang="en-US" sz="1100" dirty="0"/>
              <a:t> </a:t>
            </a:r>
            <a:r>
              <a:rPr lang="en-US" sz="1100" u="sng" dirty="0"/>
              <a:t>functional abnormalities </a:t>
            </a:r>
            <a:r>
              <a:rPr lang="en-US" sz="1100" dirty="0"/>
              <a:t>in individuals with </a:t>
            </a:r>
            <a:r>
              <a:rPr lang="en-US" sz="1100" i="1" dirty="0"/>
              <a:t>brain disorders</a:t>
            </a:r>
            <a:r>
              <a:rPr lang="en-US" sz="1100" dirty="0"/>
              <a:t>. </a:t>
            </a:r>
          </a:p>
          <a:p>
            <a:pPr algn="l"/>
            <a:endParaRPr lang="en-US" sz="1100" dirty="0"/>
          </a:p>
          <a:p>
            <a:pPr algn="l"/>
            <a:r>
              <a:rPr lang="en-US" sz="1100" dirty="0"/>
              <a:t>Unlike electrophysiological methods of recording neural activity, which </a:t>
            </a:r>
            <a:r>
              <a:rPr lang="en-US" sz="1100" b="1" i="1" u="sng" dirty="0"/>
              <a:t>require ? </a:t>
            </a:r>
            <a:r>
              <a:rPr lang="en-US" sz="1100" dirty="0"/>
              <a:t> exposing the brain or some other part of the nervous system and </a:t>
            </a:r>
            <a:r>
              <a:rPr lang="en-US" sz="1100" u="sng" dirty="0"/>
              <a:t>inserting electrodes</a:t>
            </a:r>
          </a:p>
          <a:p>
            <a:pPr algn="l"/>
            <a:endParaRPr lang="en-US" sz="1100" u="sng" dirty="0"/>
          </a:p>
          <a:p>
            <a:pPr algn="l"/>
            <a:r>
              <a:rPr lang="en-US" sz="1100" dirty="0"/>
              <a:t>Brain imaging is thus applicable to both patients and healthy individuals who volunteer for neuroscientific investigations. Current functional imaging methods record local metabolic activity in relatively small volumes of brain tissue. These approaches allow the </a:t>
            </a:r>
            <a:r>
              <a:rPr lang="en-US" sz="1100" b="1" u="sng" dirty="0"/>
              <a:t>simultaneous evaluation </a:t>
            </a:r>
            <a:r>
              <a:rPr lang="en-US" sz="1100" dirty="0"/>
              <a:t>of multiple brain structures, which is </a:t>
            </a:r>
            <a:r>
              <a:rPr lang="en-US" sz="1100" u="sng" dirty="0"/>
              <a:t>possible</a:t>
            </a:r>
            <a:r>
              <a:rPr lang="en-US" sz="1100" dirty="0"/>
              <a:t> but </a:t>
            </a:r>
            <a:r>
              <a:rPr lang="en-US" sz="1100" u="sng" dirty="0"/>
              <a:t>difficult</a:t>
            </a:r>
            <a:r>
              <a:rPr lang="en-US" sz="1100" dirty="0"/>
              <a:t> with electrical recording methods.</a:t>
            </a:r>
          </a:p>
        </p:txBody>
      </p:sp>
      <p:pic>
        <p:nvPicPr>
          <p:cNvPr id="7" name="Picture 6">
            <a:extLst>
              <a:ext uri="{FF2B5EF4-FFF2-40B4-BE49-F238E27FC236}">
                <a16:creationId xmlns:a16="http://schemas.microsoft.com/office/drawing/2014/main" id="{7B906793-3B25-FFB6-0CA9-EC099EEE34ED}"/>
              </a:ext>
            </a:extLst>
          </p:cNvPr>
          <p:cNvPicPr>
            <a:picLocks noChangeAspect="1"/>
          </p:cNvPicPr>
          <p:nvPr/>
        </p:nvPicPr>
        <p:blipFill>
          <a:blip r:embed="rId2"/>
          <a:stretch>
            <a:fillRect/>
          </a:stretch>
        </p:blipFill>
        <p:spPr>
          <a:xfrm>
            <a:off x="1828800" y="28351"/>
            <a:ext cx="1524000" cy="631465"/>
          </a:xfrm>
          <a:prstGeom prst="rect">
            <a:avLst/>
          </a:prstGeom>
        </p:spPr>
      </p:pic>
    </p:spTree>
    <p:extLst>
      <p:ext uri="{BB962C8B-B14F-4D97-AF65-F5344CB8AC3E}">
        <p14:creationId xmlns:p14="http://schemas.microsoft.com/office/powerpoint/2010/main" val="3261762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227076"/>
            <a:ext cx="3395979" cy="361315"/>
          </a:xfrm>
          <a:prstGeom prst="rect">
            <a:avLst/>
          </a:prstGeom>
        </p:spPr>
        <p:txBody>
          <a:bodyPr vert="horz" wrap="square" lIns="0" tIns="12700" rIns="0" bIns="0" rtlCol="0">
            <a:spAutoFit/>
          </a:bodyPr>
          <a:lstStyle/>
          <a:p>
            <a:pPr marL="12700">
              <a:lnSpc>
                <a:spcPct val="100000"/>
              </a:lnSpc>
              <a:spcBef>
                <a:spcPts val="100"/>
              </a:spcBef>
            </a:pPr>
            <a:r>
              <a:rPr sz="2200" dirty="0"/>
              <a:t>Assigned </a:t>
            </a:r>
            <a:r>
              <a:rPr sz="2200" spc="-5" dirty="0"/>
              <a:t>reading </a:t>
            </a:r>
            <a:r>
              <a:rPr sz="2200" spc="-15" dirty="0"/>
              <a:t>from</a:t>
            </a:r>
            <a:r>
              <a:rPr sz="2200" spc="-35" dirty="0"/>
              <a:t> </a:t>
            </a:r>
            <a:r>
              <a:rPr sz="2200" spc="-5" dirty="0"/>
              <a:t>Purves</a:t>
            </a:r>
            <a:endParaRPr sz="2200"/>
          </a:p>
        </p:txBody>
      </p:sp>
      <p:sp>
        <p:nvSpPr>
          <p:cNvPr id="3" name="object 3"/>
          <p:cNvSpPr txBox="1"/>
          <p:nvPr/>
        </p:nvSpPr>
        <p:spPr>
          <a:xfrm>
            <a:off x="261874" y="800100"/>
            <a:ext cx="2254250" cy="1343025"/>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600" spc="-5" dirty="0">
                <a:latin typeface="Carlito"/>
                <a:cs typeface="Carlito"/>
              </a:rPr>
              <a:t>Functional </a:t>
            </a:r>
            <a:r>
              <a:rPr sz="1600" spc="-10" dirty="0">
                <a:latin typeface="Carlito"/>
                <a:cs typeface="Carlito"/>
              </a:rPr>
              <a:t>brain</a:t>
            </a:r>
            <a:r>
              <a:rPr sz="1600" spc="-40" dirty="0">
                <a:latin typeface="Carlito"/>
                <a:cs typeface="Carlito"/>
              </a:rPr>
              <a:t> </a:t>
            </a:r>
            <a:r>
              <a:rPr sz="1600" dirty="0">
                <a:latin typeface="Carlito"/>
                <a:cs typeface="Carlito"/>
              </a:rPr>
              <a:t>imaging</a:t>
            </a:r>
          </a:p>
          <a:p>
            <a:pPr marL="184150" marR="5080">
              <a:lnSpc>
                <a:spcPct val="100000"/>
              </a:lnSpc>
            </a:pPr>
            <a:r>
              <a:rPr sz="1600" dirty="0">
                <a:latin typeface="Carlito"/>
                <a:cs typeface="Carlito"/>
              </a:rPr>
              <a:t>– </a:t>
            </a:r>
            <a:r>
              <a:rPr sz="1600" spc="-10" dirty="0">
                <a:solidFill>
                  <a:srgbClr val="FF0000"/>
                </a:solidFill>
                <a:highlight>
                  <a:srgbClr val="FFFF00"/>
                </a:highlight>
                <a:latin typeface="Carlito"/>
                <a:cs typeface="Carlito"/>
              </a:rPr>
              <a:t>page </a:t>
            </a:r>
            <a:r>
              <a:rPr sz="1600" spc="-5" dirty="0">
                <a:solidFill>
                  <a:srgbClr val="FF0000"/>
                </a:solidFill>
                <a:highlight>
                  <a:srgbClr val="FFFF00"/>
                </a:highlight>
                <a:latin typeface="Carlito"/>
                <a:cs typeface="Carlito"/>
              </a:rPr>
              <a:t>27 </a:t>
            </a:r>
            <a:r>
              <a:rPr sz="1600" dirty="0">
                <a:latin typeface="Carlito"/>
                <a:cs typeface="Carlito"/>
              </a:rPr>
              <a:t>– </a:t>
            </a:r>
            <a:r>
              <a:rPr sz="1600" spc="-5" dirty="0">
                <a:latin typeface="Carlito"/>
                <a:cs typeface="Carlito"/>
              </a:rPr>
              <a:t>only </a:t>
            </a:r>
            <a:r>
              <a:rPr sz="1600" dirty="0">
                <a:latin typeface="Carlito"/>
                <a:cs typeface="Carlito"/>
              </a:rPr>
              <a:t>the </a:t>
            </a:r>
            <a:r>
              <a:rPr sz="1600" spc="-5" dirty="0">
                <a:latin typeface="Carlito"/>
                <a:cs typeface="Carlito"/>
              </a:rPr>
              <a:t>part  </a:t>
            </a:r>
            <a:r>
              <a:rPr sz="1600" spc="-10" dirty="0">
                <a:latin typeface="Carlito"/>
                <a:cs typeface="Carlito"/>
              </a:rPr>
              <a:t>related </a:t>
            </a:r>
            <a:r>
              <a:rPr sz="1600" spc="-15" dirty="0">
                <a:latin typeface="Carlito"/>
                <a:cs typeface="Carlito"/>
              </a:rPr>
              <a:t>to</a:t>
            </a:r>
            <a:r>
              <a:rPr sz="1600" dirty="0">
                <a:latin typeface="Carlito"/>
                <a:cs typeface="Carlito"/>
              </a:rPr>
              <a:t> </a:t>
            </a:r>
            <a:r>
              <a:rPr sz="1600" spc="-5" dirty="0">
                <a:latin typeface="Carlito"/>
                <a:cs typeface="Carlito"/>
              </a:rPr>
              <a:t>fMRI</a:t>
            </a:r>
            <a:endParaRPr sz="1600" dirty="0">
              <a:latin typeface="Carlito"/>
              <a:cs typeface="Carlito"/>
            </a:endParaRPr>
          </a:p>
          <a:p>
            <a:pPr marL="184150" indent="-171450">
              <a:lnSpc>
                <a:spcPct val="100000"/>
              </a:lnSpc>
              <a:spcBef>
                <a:spcPts val="385"/>
              </a:spcBef>
              <a:buFont typeface="Arial"/>
              <a:buChar char="•"/>
              <a:tabLst>
                <a:tab pos="184150" algn="l"/>
              </a:tabLst>
            </a:pPr>
            <a:r>
              <a:rPr sz="1600" dirty="0">
                <a:latin typeface="Carlito"/>
                <a:cs typeface="Carlito"/>
              </a:rPr>
              <a:t>Blood </a:t>
            </a:r>
            <a:r>
              <a:rPr sz="1600" spc="-10" dirty="0">
                <a:latin typeface="Carlito"/>
                <a:cs typeface="Carlito"/>
              </a:rPr>
              <a:t>brain </a:t>
            </a:r>
            <a:r>
              <a:rPr sz="1600" spc="-5" dirty="0">
                <a:latin typeface="Carlito"/>
                <a:cs typeface="Carlito"/>
              </a:rPr>
              <a:t>barrier</a:t>
            </a:r>
            <a:r>
              <a:rPr sz="1600" spc="-10" dirty="0">
                <a:latin typeface="Carlito"/>
                <a:cs typeface="Carlito"/>
              </a:rPr>
              <a:t> </a:t>
            </a:r>
            <a:r>
              <a:rPr sz="1600" dirty="0">
                <a:latin typeface="Carlito"/>
                <a:cs typeface="Carlito"/>
              </a:rPr>
              <a:t>–</a:t>
            </a:r>
          </a:p>
          <a:p>
            <a:pPr marL="196850">
              <a:lnSpc>
                <a:spcPct val="100000"/>
              </a:lnSpc>
              <a:spcBef>
                <a:spcPts val="384"/>
              </a:spcBef>
            </a:pPr>
            <a:r>
              <a:rPr sz="1600" spc="-10" dirty="0">
                <a:solidFill>
                  <a:srgbClr val="FF0000"/>
                </a:solidFill>
                <a:latin typeface="Carlito"/>
                <a:cs typeface="Carlito"/>
              </a:rPr>
              <a:t>page</a:t>
            </a:r>
            <a:r>
              <a:rPr sz="1600" spc="-5" dirty="0">
                <a:solidFill>
                  <a:srgbClr val="FF0000"/>
                </a:solidFill>
                <a:latin typeface="Carlito"/>
                <a:cs typeface="Carlito"/>
              </a:rPr>
              <a:t> A-27</a:t>
            </a:r>
            <a:endParaRPr sz="1600" dirty="0">
              <a:solidFill>
                <a:srgbClr val="FF0000"/>
              </a:solidFill>
              <a:latin typeface="Carlito"/>
              <a:cs typeface="Carlito"/>
            </a:endParaRPr>
          </a:p>
        </p:txBody>
      </p:sp>
      <p:sp>
        <p:nvSpPr>
          <p:cNvPr id="4" name="object 4"/>
          <p:cNvSpPr/>
          <p:nvPr/>
        </p:nvSpPr>
        <p:spPr>
          <a:xfrm>
            <a:off x="2590800" y="840486"/>
            <a:ext cx="1765553" cy="2083307"/>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245864" y="3209290"/>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4</a:t>
            </a:r>
            <a:endParaRPr sz="600">
              <a:latin typeface="Carlito"/>
              <a:cs typeface="Carlito"/>
            </a:endParaRPr>
          </a:p>
        </p:txBody>
      </p:sp>
      <p:sp>
        <p:nvSpPr>
          <p:cNvPr id="7" name="TextBox 6">
            <a:extLst>
              <a:ext uri="{FF2B5EF4-FFF2-40B4-BE49-F238E27FC236}">
                <a16:creationId xmlns:a16="http://schemas.microsoft.com/office/drawing/2014/main" id="{EAC76253-3399-CD78-4883-9D60960AACAA}"/>
              </a:ext>
            </a:extLst>
          </p:cNvPr>
          <p:cNvSpPr txBox="1"/>
          <p:nvPr/>
        </p:nvSpPr>
        <p:spPr>
          <a:xfrm>
            <a:off x="1676400" y="1317723"/>
            <a:ext cx="1066800" cy="307777"/>
          </a:xfrm>
          <a:prstGeom prst="rect">
            <a:avLst/>
          </a:prstGeom>
          <a:noFill/>
        </p:spPr>
        <p:txBody>
          <a:bodyPr wrap="square">
            <a:spAutoFit/>
          </a:bodyPr>
          <a:lstStyle/>
          <a:p>
            <a:r>
              <a:rPr lang="en-US" sz="700" dirty="0"/>
              <a:t>Functional magnetic resonance imaging</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7C4B477-B44C-288E-2015-B35A8B1A45FB}"/>
                  </a:ext>
                </a:extLst>
              </p14:cNvPr>
              <p14:cNvContentPartPr/>
              <p14:nvPr/>
            </p14:nvContentPartPr>
            <p14:xfrm>
              <a:off x="150018" y="1464140"/>
              <a:ext cx="2187000" cy="1091160"/>
            </p14:xfrm>
          </p:contentPart>
        </mc:Choice>
        <mc:Fallback xmlns="">
          <p:pic>
            <p:nvPicPr>
              <p:cNvPr id="8" name="Ink 7">
                <a:extLst>
                  <a:ext uri="{FF2B5EF4-FFF2-40B4-BE49-F238E27FC236}">
                    <a16:creationId xmlns:a16="http://schemas.microsoft.com/office/drawing/2014/main" id="{A7C4B477-B44C-288E-2015-B35A8B1A45FB}"/>
                  </a:ext>
                </a:extLst>
              </p:cNvPr>
              <p:cNvPicPr/>
              <p:nvPr/>
            </p:nvPicPr>
            <p:blipFill>
              <a:blip r:embed="rId5"/>
              <a:stretch>
                <a:fillRect/>
              </a:stretch>
            </p:blipFill>
            <p:spPr>
              <a:xfrm>
                <a:off x="141378" y="1455140"/>
                <a:ext cx="2204640" cy="110880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CFDC45-0AD1-9219-C905-A0BCEBD2F50C}"/>
              </a:ext>
            </a:extLst>
          </p:cNvPr>
          <p:cNvSpPr>
            <a:spLocks noGrp="1"/>
          </p:cNvSpPr>
          <p:nvPr>
            <p:ph type="body" idx="1"/>
          </p:nvPr>
        </p:nvSpPr>
        <p:spPr>
          <a:xfrm>
            <a:off x="0" y="-3099"/>
            <a:ext cx="4048251" cy="615553"/>
          </a:xfrm>
        </p:spPr>
        <p:txBody>
          <a:bodyPr/>
          <a:lstStyle/>
          <a:p>
            <a:r>
              <a:rPr lang="en-US" sz="900" dirty="0"/>
              <a:t>Functional brain imaging</a:t>
            </a:r>
          </a:p>
          <a:p>
            <a:r>
              <a:rPr lang="en-US" sz="900" dirty="0"/>
              <a:t>– page 27 – only the part  related to fMRI</a:t>
            </a:r>
          </a:p>
          <a:p>
            <a:endParaRPr lang="en-US" sz="1000" dirty="0"/>
          </a:p>
          <a:p>
            <a:endParaRPr lang="en-US" sz="1100" dirty="0"/>
          </a:p>
        </p:txBody>
      </p:sp>
      <p:pic>
        <p:nvPicPr>
          <p:cNvPr id="5" name="Picture 4">
            <a:extLst>
              <a:ext uri="{FF2B5EF4-FFF2-40B4-BE49-F238E27FC236}">
                <a16:creationId xmlns:a16="http://schemas.microsoft.com/office/drawing/2014/main" id="{B0B9D10B-F780-9088-40B4-1E495A3776DD}"/>
              </a:ext>
            </a:extLst>
          </p:cNvPr>
          <p:cNvPicPr>
            <a:picLocks noChangeAspect="1"/>
          </p:cNvPicPr>
          <p:nvPr/>
        </p:nvPicPr>
        <p:blipFill>
          <a:blip r:embed="rId2"/>
          <a:stretch>
            <a:fillRect/>
          </a:stretch>
        </p:blipFill>
        <p:spPr>
          <a:xfrm>
            <a:off x="0" y="304677"/>
            <a:ext cx="3352800" cy="3094408"/>
          </a:xfrm>
          <a:prstGeom prst="rect">
            <a:avLst/>
          </a:prstGeom>
        </p:spPr>
      </p:pic>
      <p:pic>
        <p:nvPicPr>
          <p:cNvPr id="8" name="Picture 7">
            <a:extLst>
              <a:ext uri="{FF2B5EF4-FFF2-40B4-BE49-F238E27FC236}">
                <a16:creationId xmlns:a16="http://schemas.microsoft.com/office/drawing/2014/main" id="{D79695F5-7FDE-DA21-7829-0C4DA84B7984}"/>
              </a:ext>
            </a:extLst>
          </p:cNvPr>
          <p:cNvPicPr>
            <a:picLocks noChangeAspect="1"/>
          </p:cNvPicPr>
          <p:nvPr/>
        </p:nvPicPr>
        <p:blipFill>
          <a:blip r:embed="rId3"/>
          <a:stretch>
            <a:fillRect/>
          </a:stretch>
        </p:blipFill>
        <p:spPr>
          <a:xfrm>
            <a:off x="3334966" y="806450"/>
            <a:ext cx="1207060" cy="1462988"/>
          </a:xfrm>
          <a:prstGeom prst="rect">
            <a:avLst/>
          </a:prstGeom>
        </p:spPr>
      </p:pic>
    </p:spTree>
    <p:extLst>
      <p:ext uri="{BB962C8B-B14F-4D97-AF65-F5344CB8AC3E}">
        <p14:creationId xmlns:p14="http://schemas.microsoft.com/office/powerpoint/2010/main" val="4246815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5423" y="224536"/>
            <a:ext cx="3122295" cy="361315"/>
          </a:xfrm>
          <a:prstGeom prst="rect">
            <a:avLst/>
          </a:prstGeom>
        </p:spPr>
        <p:txBody>
          <a:bodyPr vert="horz" wrap="square" lIns="0" tIns="12700" rIns="0" bIns="0" rtlCol="0">
            <a:spAutoFit/>
          </a:bodyPr>
          <a:lstStyle/>
          <a:p>
            <a:pPr marL="12700">
              <a:lnSpc>
                <a:spcPct val="100000"/>
              </a:lnSpc>
              <a:spcBef>
                <a:spcPts val="100"/>
              </a:spcBef>
            </a:pPr>
            <a:r>
              <a:rPr sz="2200" dirty="0"/>
              <a:t>Assigned </a:t>
            </a:r>
            <a:r>
              <a:rPr sz="2200" spc="-5" dirty="0"/>
              <a:t>reading</a:t>
            </a:r>
            <a:r>
              <a:rPr sz="2200" spc="-55" dirty="0"/>
              <a:t> </a:t>
            </a:r>
            <a:r>
              <a:rPr sz="2200" spc="-5" dirty="0"/>
              <a:t>questions</a:t>
            </a:r>
            <a:endParaRPr sz="2200" dirty="0"/>
          </a:p>
        </p:txBody>
      </p:sp>
      <p:sp>
        <p:nvSpPr>
          <p:cNvPr id="3" name="object 3"/>
          <p:cNvSpPr txBox="1"/>
          <p:nvPr/>
        </p:nvSpPr>
        <p:spPr>
          <a:xfrm>
            <a:off x="261874" y="1041400"/>
            <a:ext cx="2405126" cy="1940916"/>
          </a:xfrm>
          <a:prstGeom prst="rect">
            <a:avLst/>
          </a:prstGeom>
        </p:spPr>
        <p:txBody>
          <a:bodyPr vert="horz" wrap="square" lIns="0" tIns="40005" rIns="0" bIns="0" rtlCol="0">
            <a:spAutoFit/>
          </a:bodyPr>
          <a:lstStyle/>
          <a:p>
            <a:pPr marL="184150" marR="188595" indent="-171450">
              <a:lnSpc>
                <a:spcPts val="1730"/>
              </a:lnSpc>
              <a:spcBef>
                <a:spcPts val="315"/>
              </a:spcBef>
              <a:buFont typeface="Arial"/>
              <a:buChar char="•"/>
              <a:tabLst>
                <a:tab pos="184150" algn="l"/>
              </a:tabLst>
            </a:pPr>
            <a:r>
              <a:rPr sz="1600" spc="-5" dirty="0">
                <a:latin typeface="Carlito"/>
                <a:cs typeface="Carlito"/>
              </a:rPr>
              <a:t>What </a:t>
            </a:r>
            <a:r>
              <a:rPr sz="1600" dirty="0">
                <a:latin typeface="Carlito"/>
                <a:cs typeface="Carlito"/>
              </a:rPr>
              <a:t>is the </a:t>
            </a:r>
            <a:r>
              <a:rPr sz="1600" spc="-5" dirty="0">
                <a:latin typeface="Carlito"/>
                <a:cs typeface="Carlito"/>
              </a:rPr>
              <a:t>function of  </a:t>
            </a:r>
            <a:r>
              <a:rPr sz="1600" b="1" spc="-5" dirty="0">
                <a:latin typeface="Carlito"/>
                <a:cs typeface="Carlito"/>
              </a:rPr>
              <a:t>microglial</a:t>
            </a:r>
            <a:r>
              <a:rPr sz="1600" b="1" dirty="0">
                <a:latin typeface="Carlito"/>
                <a:cs typeface="Carlito"/>
              </a:rPr>
              <a:t> </a:t>
            </a:r>
            <a:r>
              <a:rPr sz="1600" b="1" spc="-5" dirty="0">
                <a:latin typeface="Carlito"/>
                <a:cs typeface="Carlito"/>
              </a:rPr>
              <a:t>cells</a:t>
            </a:r>
            <a:r>
              <a:rPr sz="1600" spc="-5" dirty="0">
                <a:latin typeface="Carlito"/>
                <a:cs typeface="Carlito"/>
              </a:rPr>
              <a:t>?</a:t>
            </a:r>
            <a:endParaRPr sz="1600" dirty="0">
              <a:latin typeface="Carlito"/>
              <a:cs typeface="Carlito"/>
            </a:endParaRPr>
          </a:p>
          <a:p>
            <a:pPr marL="184150" marR="5080" indent="-171450">
              <a:lnSpc>
                <a:spcPts val="1730"/>
              </a:lnSpc>
              <a:spcBef>
                <a:spcPts val="380"/>
              </a:spcBef>
              <a:buFont typeface="Arial"/>
              <a:buChar char="•"/>
              <a:tabLst>
                <a:tab pos="184150" algn="l"/>
              </a:tabLst>
            </a:pPr>
            <a:r>
              <a:rPr sz="1600" spc="-5" dirty="0">
                <a:highlight>
                  <a:srgbClr val="808080"/>
                </a:highlight>
                <a:latin typeface="Carlito"/>
                <a:cs typeface="Carlito"/>
              </a:rPr>
              <a:t>What do </a:t>
            </a:r>
            <a:r>
              <a:rPr sz="1600" spc="-10" dirty="0">
                <a:highlight>
                  <a:srgbClr val="808080"/>
                </a:highlight>
                <a:latin typeface="Carlito"/>
                <a:cs typeface="Carlito"/>
              </a:rPr>
              <a:t>we </a:t>
            </a:r>
            <a:r>
              <a:rPr sz="1600" dirty="0">
                <a:highlight>
                  <a:srgbClr val="808080"/>
                </a:highlight>
                <a:latin typeface="Carlito"/>
                <a:cs typeface="Carlito"/>
              </a:rPr>
              <a:t>mean </a:t>
            </a:r>
            <a:r>
              <a:rPr sz="1600" spc="-5" dirty="0">
                <a:highlight>
                  <a:srgbClr val="808080"/>
                </a:highlight>
                <a:latin typeface="Carlito"/>
                <a:cs typeface="Carlito"/>
              </a:rPr>
              <a:t>by</a:t>
            </a:r>
            <a:r>
              <a:rPr sz="1600" spc="-60" dirty="0">
                <a:highlight>
                  <a:srgbClr val="808080"/>
                </a:highlight>
                <a:latin typeface="Carlito"/>
                <a:cs typeface="Carlito"/>
              </a:rPr>
              <a:t> </a:t>
            </a:r>
            <a:r>
              <a:rPr sz="1600" dirty="0">
                <a:highlight>
                  <a:srgbClr val="808080"/>
                </a:highlight>
                <a:latin typeface="Carlito"/>
                <a:cs typeface="Carlito"/>
              </a:rPr>
              <a:t>the  </a:t>
            </a:r>
            <a:r>
              <a:rPr sz="1600" b="1" spc="-10" dirty="0">
                <a:highlight>
                  <a:srgbClr val="808080"/>
                </a:highlight>
                <a:latin typeface="Carlito"/>
                <a:cs typeface="Carlito"/>
              </a:rPr>
              <a:t>neuron </a:t>
            </a:r>
            <a:r>
              <a:rPr sz="1600" b="1" spc="-5" dirty="0">
                <a:highlight>
                  <a:srgbClr val="808080"/>
                </a:highlight>
                <a:latin typeface="Carlito"/>
                <a:cs typeface="Carlito"/>
              </a:rPr>
              <a:t>doctrine</a:t>
            </a:r>
            <a:r>
              <a:rPr sz="1600" spc="-5" dirty="0">
                <a:highlight>
                  <a:srgbClr val="808080"/>
                </a:highlight>
                <a:latin typeface="Carlito"/>
                <a:cs typeface="Carlito"/>
              </a:rPr>
              <a:t>?</a:t>
            </a:r>
            <a:endParaRPr sz="1600" dirty="0">
              <a:highlight>
                <a:srgbClr val="808080"/>
              </a:highlight>
              <a:latin typeface="Carlito"/>
              <a:cs typeface="Carlito"/>
            </a:endParaRPr>
          </a:p>
          <a:p>
            <a:pPr marL="184150" marR="184785" indent="-171450">
              <a:lnSpc>
                <a:spcPts val="1730"/>
              </a:lnSpc>
              <a:spcBef>
                <a:spcPts val="380"/>
              </a:spcBef>
              <a:buFont typeface="Arial"/>
              <a:buChar char="•"/>
              <a:tabLst>
                <a:tab pos="184150" algn="l"/>
              </a:tabLst>
            </a:pPr>
            <a:r>
              <a:rPr sz="1600" spc="-5" dirty="0">
                <a:latin typeface="Carlito"/>
                <a:cs typeface="Carlito"/>
              </a:rPr>
              <a:t>Mention </a:t>
            </a:r>
            <a:r>
              <a:rPr sz="1600" dirty="0">
                <a:latin typeface="Carlito"/>
                <a:cs typeface="Carlito"/>
              </a:rPr>
              <a:t>2 </a:t>
            </a:r>
            <a:r>
              <a:rPr sz="1600" spc="-10" dirty="0">
                <a:latin typeface="Carlito"/>
                <a:cs typeface="Carlito"/>
              </a:rPr>
              <a:t>differences  </a:t>
            </a:r>
            <a:r>
              <a:rPr sz="1600" spc="-5" dirty="0">
                <a:latin typeface="Carlito"/>
                <a:cs typeface="Carlito"/>
              </a:rPr>
              <a:t>between </a:t>
            </a:r>
            <a:r>
              <a:rPr sz="1600" b="1" spc="-10" dirty="0">
                <a:latin typeface="Carlito"/>
                <a:cs typeface="Carlito"/>
              </a:rPr>
              <a:t>intra- </a:t>
            </a:r>
            <a:r>
              <a:rPr sz="1600" b="1" dirty="0">
                <a:latin typeface="Carlito"/>
                <a:cs typeface="Carlito"/>
              </a:rPr>
              <a:t>and  </a:t>
            </a:r>
            <a:r>
              <a:rPr sz="1600" b="1" spc="-5" dirty="0">
                <a:latin typeface="Carlito"/>
                <a:cs typeface="Carlito"/>
              </a:rPr>
              <a:t>extracellular</a:t>
            </a:r>
            <a:r>
              <a:rPr lang="en-US" sz="1600" b="1" spc="-70" dirty="0">
                <a:latin typeface="Carlito"/>
                <a:cs typeface="Carlito"/>
              </a:rPr>
              <a:t> </a:t>
            </a:r>
            <a:r>
              <a:rPr sz="1600" b="1" spc="-10" dirty="0">
                <a:latin typeface="Carlito"/>
                <a:cs typeface="Carlito"/>
              </a:rPr>
              <a:t>recording</a:t>
            </a:r>
            <a:r>
              <a:rPr sz="1600" spc="-10" dirty="0">
                <a:latin typeface="Carlito"/>
                <a:cs typeface="Carlito"/>
              </a:rPr>
              <a:t>.</a:t>
            </a:r>
            <a:endParaRPr sz="1600" dirty="0">
              <a:latin typeface="Carlito"/>
              <a:cs typeface="Carlito"/>
            </a:endParaRPr>
          </a:p>
          <a:p>
            <a:pPr marL="184150" indent="-171450">
              <a:lnSpc>
                <a:spcPct val="100000"/>
              </a:lnSpc>
              <a:spcBef>
                <a:spcPts val="165"/>
              </a:spcBef>
              <a:buFont typeface="Arial"/>
              <a:buChar char="•"/>
              <a:tabLst>
                <a:tab pos="184150" algn="l"/>
              </a:tabLst>
            </a:pPr>
            <a:r>
              <a:rPr sz="1600" spc="-5" dirty="0">
                <a:highlight>
                  <a:srgbClr val="808080"/>
                </a:highlight>
                <a:latin typeface="Carlito"/>
                <a:cs typeface="Carlito"/>
              </a:rPr>
              <a:t>What </a:t>
            </a:r>
            <a:r>
              <a:rPr sz="1600" dirty="0">
                <a:highlight>
                  <a:srgbClr val="808080"/>
                </a:highlight>
                <a:latin typeface="Carlito"/>
                <a:cs typeface="Carlito"/>
              </a:rPr>
              <a:t>is</a:t>
            </a:r>
            <a:r>
              <a:rPr sz="1600" spc="-5" dirty="0">
                <a:highlight>
                  <a:srgbClr val="808080"/>
                </a:highlight>
                <a:latin typeface="Carlito"/>
                <a:cs typeface="Carlito"/>
              </a:rPr>
              <a:t> </a:t>
            </a:r>
            <a:r>
              <a:rPr sz="1600" b="1" dirty="0">
                <a:highlight>
                  <a:srgbClr val="808080"/>
                </a:highlight>
                <a:latin typeface="Carlito"/>
                <a:cs typeface="Carlito"/>
              </a:rPr>
              <a:t>BOLD</a:t>
            </a:r>
            <a:r>
              <a:rPr sz="1600" dirty="0">
                <a:highlight>
                  <a:srgbClr val="808080"/>
                </a:highlight>
                <a:latin typeface="Carlito"/>
                <a:cs typeface="Carlito"/>
              </a:rPr>
              <a:t>?</a:t>
            </a:r>
          </a:p>
        </p:txBody>
      </p:sp>
      <p:sp>
        <p:nvSpPr>
          <p:cNvPr id="4" name="object 4"/>
          <p:cNvSpPr/>
          <p:nvPr/>
        </p:nvSpPr>
        <p:spPr>
          <a:xfrm>
            <a:off x="2806445" y="1345692"/>
            <a:ext cx="1765553" cy="208330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45864" y="3206750"/>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5</a:t>
            </a:r>
            <a:endParaRPr sz="600">
              <a:latin typeface="Carlito"/>
              <a:cs typeface="Carli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B01-596E-DD1A-CA6C-17ECF02AE5F7}"/>
              </a:ext>
            </a:extLst>
          </p:cNvPr>
          <p:cNvSpPr>
            <a:spLocks noGrp="1"/>
          </p:cNvSpPr>
          <p:nvPr>
            <p:ph type="title"/>
          </p:nvPr>
        </p:nvSpPr>
        <p:spPr>
          <a:xfrm>
            <a:off x="8906" y="0"/>
            <a:ext cx="4563094" cy="615553"/>
          </a:xfrm>
        </p:spPr>
        <p:txBody>
          <a:bodyPr/>
          <a:lstStyle/>
          <a:p>
            <a:r>
              <a:rPr lang="en-US" dirty="0">
                <a:highlight>
                  <a:srgbClr val="808080"/>
                </a:highlight>
              </a:rPr>
              <a:t>What do we mean by the  neuron doctrine?</a:t>
            </a:r>
            <a:br>
              <a:rPr lang="en-US" dirty="0">
                <a:highlight>
                  <a:srgbClr val="808080"/>
                </a:highlight>
              </a:rPr>
            </a:br>
            <a:endParaRPr lang="en-US" dirty="0">
              <a:highlight>
                <a:srgbClr val="808080"/>
              </a:highlight>
            </a:endParaRPr>
          </a:p>
        </p:txBody>
      </p:sp>
      <p:sp>
        <p:nvSpPr>
          <p:cNvPr id="3" name="Text Placeholder 2">
            <a:extLst>
              <a:ext uri="{FF2B5EF4-FFF2-40B4-BE49-F238E27FC236}">
                <a16:creationId xmlns:a16="http://schemas.microsoft.com/office/drawing/2014/main" id="{61FF901B-7405-1310-57D2-8D82FB3D3C14}"/>
              </a:ext>
            </a:extLst>
          </p:cNvPr>
          <p:cNvSpPr>
            <a:spLocks noGrp="1"/>
          </p:cNvSpPr>
          <p:nvPr>
            <p:ph type="body" idx="1"/>
          </p:nvPr>
        </p:nvSpPr>
        <p:spPr>
          <a:xfrm>
            <a:off x="261874" y="800100"/>
            <a:ext cx="4048251" cy="2215991"/>
          </a:xfrm>
        </p:spPr>
        <p:txBody>
          <a:bodyPr/>
          <a:lstStyle/>
          <a:p>
            <a:r>
              <a:rPr lang="en-US" dirty="0"/>
              <a:t>advocates of the neuron doctrine claimed that the nervous system was composed of discrete cellular units. Proponents of the alternative reticular theory, on the other hand, argued that the entire nervous system was a continuous network of cells, without gaps or synapses between the cells.</a:t>
            </a:r>
          </a:p>
        </p:txBody>
      </p:sp>
    </p:spTree>
    <p:extLst>
      <p:ext uri="{BB962C8B-B14F-4D97-AF65-F5344CB8AC3E}">
        <p14:creationId xmlns:p14="http://schemas.microsoft.com/office/powerpoint/2010/main" val="4213211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FA02-41BD-6A4E-5B1D-FAB4F0828B00}"/>
              </a:ext>
            </a:extLst>
          </p:cNvPr>
          <p:cNvSpPr>
            <a:spLocks noGrp="1"/>
          </p:cNvSpPr>
          <p:nvPr>
            <p:ph type="title"/>
          </p:nvPr>
        </p:nvSpPr>
        <p:spPr>
          <a:xfrm>
            <a:off x="0" y="29688"/>
            <a:ext cx="4495800" cy="635000"/>
          </a:xfrm>
        </p:spPr>
        <p:txBody>
          <a:bodyPr/>
          <a:lstStyle/>
          <a:p>
            <a:r>
              <a:rPr lang="en-US" dirty="0">
                <a:highlight>
                  <a:srgbClr val="808080"/>
                </a:highlight>
              </a:rPr>
              <a:t>What is BOLD?</a:t>
            </a:r>
            <a:br>
              <a:rPr lang="en-US" dirty="0">
                <a:highlight>
                  <a:srgbClr val="808080"/>
                </a:highlight>
              </a:rPr>
            </a:br>
            <a:endParaRPr lang="en-US" dirty="0">
              <a:highlight>
                <a:srgbClr val="808080"/>
              </a:highlight>
            </a:endParaRPr>
          </a:p>
        </p:txBody>
      </p:sp>
      <p:sp>
        <p:nvSpPr>
          <p:cNvPr id="3" name="Text Placeholder 2">
            <a:extLst>
              <a:ext uri="{FF2B5EF4-FFF2-40B4-BE49-F238E27FC236}">
                <a16:creationId xmlns:a16="http://schemas.microsoft.com/office/drawing/2014/main" id="{4F517658-6445-A82F-552C-8C31E2F6BDAD}"/>
              </a:ext>
            </a:extLst>
          </p:cNvPr>
          <p:cNvSpPr>
            <a:spLocks noGrp="1"/>
          </p:cNvSpPr>
          <p:nvPr>
            <p:ph type="body" idx="1"/>
          </p:nvPr>
        </p:nvSpPr>
        <p:spPr>
          <a:xfrm>
            <a:off x="16823" y="577850"/>
            <a:ext cx="4048251" cy="846386"/>
          </a:xfrm>
        </p:spPr>
        <p:txBody>
          <a:bodyPr/>
          <a:lstStyle/>
          <a:p>
            <a:r>
              <a:rPr lang="en-US" sz="1100" dirty="0"/>
              <a:t>When a brain area is activated by a specific task, it begins to use more oxygen, and within seconds the brain microvasculature responds by increasing the flow of oxygen-rich blood to the active area. These changes in the concentration of oxygen and blood flow lead to localized </a:t>
            </a:r>
            <a:r>
              <a:rPr lang="en-US" sz="1100" dirty="0">
                <a:highlight>
                  <a:srgbClr val="808000"/>
                </a:highlight>
              </a:rPr>
              <a:t>blood oxygenation level– dependent (BOLD)</a:t>
            </a:r>
          </a:p>
        </p:txBody>
      </p:sp>
      <p:pic>
        <p:nvPicPr>
          <p:cNvPr id="4" name="Picture 3">
            <a:extLst>
              <a:ext uri="{FF2B5EF4-FFF2-40B4-BE49-F238E27FC236}">
                <a16:creationId xmlns:a16="http://schemas.microsoft.com/office/drawing/2014/main" id="{5E8D037E-4BD5-BE82-763E-291A9B3E5428}"/>
              </a:ext>
            </a:extLst>
          </p:cNvPr>
          <p:cNvPicPr>
            <a:picLocks noChangeAspect="1"/>
          </p:cNvPicPr>
          <p:nvPr/>
        </p:nvPicPr>
        <p:blipFill>
          <a:blip r:embed="rId2"/>
          <a:stretch>
            <a:fillRect/>
          </a:stretch>
        </p:blipFill>
        <p:spPr>
          <a:xfrm>
            <a:off x="1143000" y="1644650"/>
            <a:ext cx="2438400" cy="1525722"/>
          </a:xfrm>
          <a:prstGeom prst="rect">
            <a:avLst/>
          </a:prstGeom>
        </p:spPr>
      </p:pic>
    </p:spTree>
    <p:extLst>
      <p:ext uri="{BB962C8B-B14F-4D97-AF65-F5344CB8AC3E}">
        <p14:creationId xmlns:p14="http://schemas.microsoft.com/office/powerpoint/2010/main" val="306505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7010" y="227076"/>
            <a:ext cx="1618615" cy="361315"/>
          </a:xfrm>
          <a:prstGeom prst="rect">
            <a:avLst/>
          </a:prstGeom>
        </p:spPr>
        <p:txBody>
          <a:bodyPr vert="horz" wrap="square" lIns="0" tIns="12700" rIns="0" bIns="0" rtlCol="0">
            <a:spAutoFit/>
          </a:bodyPr>
          <a:lstStyle/>
          <a:p>
            <a:pPr marL="12700">
              <a:lnSpc>
                <a:spcPct val="100000"/>
              </a:lnSpc>
              <a:spcBef>
                <a:spcPts val="100"/>
              </a:spcBef>
            </a:pPr>
            <a:r>
              <a:rPr sz="2200" spc="-10" dirty="0"/>
              <a:t>Neural</a:t>
            </a:r>
            <a:r>
              <a:rPr sz="2200" spc="-70" dirty="0"/>
              <a:t> </a:t>
            </a:r>
            <a:r>
              <a:rPr sz="2200" dirty="0"/>
              <a:t>tissues</a:t>
            </a:r>
            <a:endParaRPr sz="2200"/>
          </a:p>
        </p:txBody>
      </p:sp>
      <p:sp>
        <p:nvSpPr>
          <p:cNvPr id="3" name="object 3"/>
          <p:cNvSpPr txBox="1"/>
          <p:nvPr/>
        </p:nvSpPr>
        <p:spPr>
          <a:xfrm>
            <a:off x="261874" y="800100"/>
            <a:ext cx="1529080" cy="269875"/>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600" spc="-5" dirty="0">
                <a:latin typeface="Carlito"/>
                <a:cs typeface="Carlito"/>
              </a:rPr>
              <a:t>Neurons vs.</a:t>
            </a:r>
            <a:r>
              <a:rPr sz="1600" spc="-80" dirty="0">
                <a:latin typeface="Carlito"/>
                <a:cs typeface="Carlito"/>
              </a:rPr>
              <a:t> </a:t>
            </a:r>
            <a:r>
              <a:rPr sz="1600" spc="-5" dirty="0">
                <a:latin typeface="Carlito"/>
                <a:cs typeface="Carlito"/>
              </a:rPr>
              <a:t>Glia</a:t>
            </a:r>
            <a:endParaRPr sz="1600">
              <a:latin typeface="Carlito"/>
              <a:cs typeface="Carlito"/>
            </a:endParaRPr>
          </a:p>
        </p:txBody>
      </p:sp>
      <p:sp>
        <p:nvSpPr>
          <p:cNvPr id="4" name="object 4"/>
          <p:cNvSpPr/>
          <p:nvPr/>
        </p:nvSpPr>
        <p:spPr>
          <a:xfrm>
            <a:off x="629429" y="1099573"/>
            <a:ext cx="1158580" cy="22555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719568" y="1411986"/>
            <a:ext cx="1433331" cy="116662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245864" y="3209290"/>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6</a:t>
            </a:r>
            <a:endParaRPr sz="600">
              <a:latin typeface="Carlito"/>
              <a:cs typeface="Carlito"/>
            </a:endParaRPr>
          </a:p>
        </p:txBody>
      </p:sp>
      <p:sp>
        <p:nvSpPr>
          <p:cNvPr id="7" name="object 7"/>
          <p:cNvSpPr txBox="1"/>
          <p:nvPr/>
        </p:nvSpPr>
        <p:spPr>
          <a:xfrm>
            <a:off x="1900935" y="2673604"/>
            <a:ext cx="2195195" cy="391795"/>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Carlito"/>
                <a:cs typeface="Carlito"/>
              </a:rPr>
              <a:t>The </a:t>
            </a:r>
            <a:r>
              <a:rPr sz="1200" spc="-10" dirty="0">
                <a:latin typeface="Carlito"/>
                <a:cs typeface="Carlito"/>
              </a:rPr>
              <a:t>brain contains </a:t>
            </a:r>
            <a:r>
              <a:rPr sz="1200" dirty="0">
                <a:latin typeface="Carlito"/>
                <a:cs typeface="Carlito"/>
              </a:rPr>
              <a:t>about </a:t>
            </a:r>
            <a:r>
              <a:rPr sz="1200" spc="-5" dirty="0">
                <a:solidFill>
                  <a:schemeClr val="accent2"/>
                </a:solidFill>
                <a:latin typeface="Carlito"/>
                <a:cs typeface="Carlito"/>
              </a:rPr>
              <a:t>86 billion  </a:t>
            </a:r>
            <a:r>
              <a:rPr sz="1200" spc="-10" dirty="0">
                <a:latin typeface="Carlito"/>
                <a:cs typeface="Carlito"/>
              </a:rPr>
              <a:t>neurons </a:t>
            </a:r>
            <a:r>
              <a:rPr sz="1200" dirty="0">
                <a:latin typeface="Carlito"/>
                <a:cs typeface="Carlito"/>
              </a:rPr>
              <a:t>and </a:t>
            </a:r>
            <a:r>
              <a:rPr sz="1200" spc="-10" dirty="0">
                <a:latin typeface="Carlito"/>
                <a:cs typeface="Carlito"/>
              </a:rPr>
              <a:t>at </a:t>
            </a:r>
            <a:r>
              <a:rPr sz="1200" spc="-5" dirty="0">
                <a:latin typeface="Carlito"/>
                <a:cs typeface="Carlito"/>
              </a:rPr>
              <a:t>least that </a:t>
            </a:r>
            <a:r>
              <a:rPr sz="1200" spc="-10" dirty="0">
                <a:latin typeface="Carlito"/>
                <a:cs typeface="Carlito"/>
              </a:rPr>
              <a:t>many</a:t>
            </a:r>
            <a:r>
              <a:rPr sz="1200" spc="-40" dirty="0">
                <a:latin typeface="Carlito"/>
                <a:cs typeface="Carlito"/>
              </a:rPr>
              <a:t> </a:t>
            </a:r>
            <a:r>
              <a:rPr sz="1200" dirty="0">
                <a:latin typeface="Carlito"/>
                <a:cs typeface="Carlito"/>
              </a:rPr>
              <a:t>glia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09F999-79D1-5D31-B0B1-FEE185FD9059}"/>
              </a:ext>
            </a:extLst>
          </p:cNvPr>
          <p:cNvSpPr txBox="1"/>
          <p:nvPr/>
        </p:nvSpPr>
        <p:spPr>
          <a:xfrm>
            <a:off x="76200" y="1288645"/>
            <a:ext cx="2286000" cy="646331"/>
          </a:xfrm>
          <a:prstGeom prst="rect">
            <a:avLst/>
          </a:prstGeom>
          <a:noFill/>
        </p:spPr>
        <p:txBody>
          <a:bodyPr wrap="square">
            <a:spAutoFit/>
          </a:bodyPr>
          <a:lstStyle/>
          <a:p>
            <a:r>
              <a:rPr lang="en-US" b="1" dirty="0">
                <a:highlight>
                  <a:srgbClr val="FFFF00"/>
                </a:highlight>
              </a:rPr>
              <a:t>Cellular component of the nervous system </a:t>
            </a:r>
          </a:p>
        </p:txBody>
      </p:sp>
      <p:pic>
        <p:nvPicPr>
          <p:cNvPr id="7" name="Picture 6">
            <a:extLst>
              <a:ext uri="{FF2B5EF4-FFF2-40B4-BE49-F238E27FC236}">
                <a16:creationId xmlns:a16="http://schemas.microsoft.com/office/drawing/2014/main" id="{A869E7CD-AB7A-DE53-8E11-5DB06A0358A0}"/>
              </a:ext>
            </a:extLst>
          </p:cNvPr>
          <p:cNvPicPr>
            <a:picLocks noChangeAspect="1"/>
          </p:cNvPicPr>
          <p:nvPr/>
        </p:nvPicPr>
        <p:blipFill>
          <a:blip r:embed="rId2"/>
          <a:stretch>
            <a:fillRect/>
          </a:stretch>
        </p:blipFill>
        <p:spPr>
          <a:xfrm>
            <a:off x="2514600" y="882650"/>
            <a:ext cx="1905000" cy="1905000"/>
          </a:xfrm>
          <a:prstGeom prst="rect">
            <a:avLst/>
          </a:prstGeom>
        </p:spPr>
      </p:pic>
    </p:spTree>
    <p:extLst>
      <p:ext uri="{BB962C8B-B14F-4D97-AF65-F5344CB8AC3E}">
        <p14:creationId xmlns:p14="http://schemas.microsoft.com/office/powerpoint/2010/main" val="2563085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245864" y="3206750"/>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7</a:t>
            </a:r>
            <a:endParaRPr sz="600">
              <a:latin typeface="Carlito"/>
              <a:cs typeface="Carlito"/>
            </a:endParaRPr>
          </a:p>
        </p:txBody>
      </p:sp>
      <p:pic>
        <p:nvPicPr>
          <p:cNvPr id="5" name="Picture 4">
            <a:extLst>
              <a:ext uri="{FF2B5EF4-FFF2-40B4-BE49-F238E27FC236}">
                <a16:creationId xmlns:a16="http://schemas.microsoft.com/office/drawing/2014/main" id="{752D0EFE-7AA5-CE48-2F7E-113A1850E6F1}"/>
              </a:ext>
            </a:extLst>
          </p:cNvPr>
          <p:cNvPicPr>
            <a:picLocks noChangeAspect="1"/>
          </p:cNvPicPr>
          <p:nvPr/>
        </p:nvPicPr>
        <p:blipFill>
          <a:blip r:embed="rId2"/>
          <a:stretch>
            <a:fillRect/>
          </a:stretch>
        </p:blipFill>
        <p:spPr>
          <a:xfrm>
            <a:off x="-20320" y="13970"/>
            <a:ext cx="4572000" cy="338846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0954" y="227076"/>
            <a:ext cx="989330" cy="361315"/>
          </a:xfrm>
          <a:prstGeom prst="rect">
            <a:avLst/>
          </a:prstGeom>
        </p:spPr>
        <p:txBody>
          <a:bodyPr vert="horz" wrap="square" lIns="0" tIns="12700" rIns="0" bIns="0" rtlCol="0">
            <a:spAutoFit/>
          </a:bodyPr>
          <a:lstStyle/>
          <a:p>
            <a:pPr marL="12700">
              <a:lnSpc>
                <a:spcPct val="100000"/>
              </a:lnSpc>
              <a:spcBef>
                <a:spcPts val="100"/>
              </a:spcBef>
            </a:pPr>
            <a:r>
              <a:rPr sz="2200" spc="-10" dirty="0"/>
              <a:t>Neurons</a:t>
            </a:r>
            <a:endParaRPr sz="2200"/>
          </a:p>
        </p:txBody>
      </p:sp>
      <p:sp>
        <p:nvSpPr>
          <p:cNvPr id="3" name="object 3"/>
          <p:cNvSpPr/>
          <p:nvPr/>
        </p:nvSpPr>
        <p:spPr>
          <a:xfrm>
            <a:off x="191949" y="1037868"/>
            <a:ext cx="4255819" cy="210445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245864" y="3209290"/>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8</a:t>
            </a:r>
            <a:endParaRPr sz="600">
              <a:latin typeface="Carlito"/>
              <a:cs typeface="Carlito"/>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95603F0-C3C8-D7FD-CA09-BA828C33617B}"/>
                  </a:ext>
                </a:extLst>
              </p14:cNvPr>
              <p14:cNvContentPartPr/>
              <p14:nvPr/>
            </p14:nvContentPartPr>
            <p14:xfrm>
              <a:off x="1596551" y="1025117"/>
              <a:ext cx="602280" cy="39600"/>
            </p14:xfrm>
          </p:contentPart>
        </mc:Choice>
        <mc:Fallback xmlns="">
          <p:pic>
            <p:nvPicPr>
              <p:cNvPr id="5" name="Ink 4">
                <a:extLst>
                  <a:ext uri="{FF2B5EF4-FFF2-40B4-BE49-F238E27FC236}">
                    <a16:creationId xmlns:a16="http://schemas.microsoft.com/office/drawing/2014/main" id="{295603F0-C3C8-D7FD-CA09-BA828C33617B}"/>
                  </a:ext>
                </a:extLst>
              </p:cNvPr>
              <p:cNvPicPr/>
              <p:nvPr/>
            </p:nvPicPr>
            <p:blipFill>
              <a:blip r:embed="rId4"/>
              <a:stretch>
                <a:fillRect/>
              </a:stretch>
            </p:blipFill>
            <p:spPr>
              <a:xfrm>
                <a:off x="1560911" y="953117"/>
                <a:ext cx="6739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321C9A2-5882-A942-92A1-FBDFF1A82324}"/>
                  </a:ext>
                </a:extLst>
              </p14:cNvPr>
              <p14:cNvContentPartPr/>
              <p14:nvPr/>
            </p14:nvContentPartPr>
            <p14:xfrm>
              <a:off x="2924591" y="1064357"/>
              <a:ext cx="996120" cy="27000"/>
            </p14:xfrm>
          </p:contentPart>
        </mc:Choice>
        <mc:Fallback xmlns="">
          <p:pic>
            <p:nvPicPr>
              <p:cNvPr id="6" name="Ink 5">
                <a:extLst>
                  <a:ext uri="{FF2B5EF4-FFF2-40B4-BE49-F238E27FC236}">
                    <a16:creationId xmlns:a16="http://schemas.microsoft.com/office/drawing/2014/main" id="{4321C9A2-5882-A942-92A1-FBDFF1A82324}"/>
                  </a:ext>
                </a:extLst>
              </p:cNvPr>
              <p:cNvPicPr/>
              <p:nvPr/>
            </p:nvPicPr>
            <p:blipFill>
              <a:blip r:embed="rId6"/>
              <a:stretch>
                <a:fillRect/>
              </a:stretch>
            </p:blipFill>
            <p:spPr>
              <a:xfrm>
                <a:off x="2888951" y="992717"/>
                <a:ext cx="1067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8865C31-D0B2-1778-CA60-DEDD01229988}"/>
                  </a:ext>
                </a:extLst>
              </p14:cNvPr>
              <p14:cNvContentPartPr/>
              <p14:nvPr/>
            </p14:nvContentPartPr>
            <p14:xfrm>
              <a:off x="174911" y="1063637"/>
              <a:ext cx="595080" cy="13680"/>
            </p14:xfrm>
          </p:contentPart>
        </mc:Choice>
        <mc:Fallback xmlns="">
          <p:pic>
            <p:nvPicPr>
              <p:cNvPr id="7" name="Ink 6">
                <a:extLst>
                  <a:ext uri="{FF2B5EF4-FFF2-40B4-BE49-F238E27FC236}">
                    <a16:creationId xmlns:a16="http://schemas.microsoft.com/office/drawing/2014/main" id="{A8865C31-D0B2-1778-CA60-DEDD01229988}"/>
                  </a:ext>
                </a:extLst>
              </p:cNvPr>
              <p:cNvPicPr/>
              <p:nvPr/>
            </p:nvPicPr>
            <p:blipFill>
              <a:blip r:embed="rId8"/>
              <a:stretch>
                <a:fillRect/>
              </a:stretch>
            </p:blipFill>
            <p:spPr>
              <a:xfrm>
                <a:off x="139271" y="991637"/>
                <a:ext cx="666720" cy="15732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8886" y="754918"/>
            <a:ext cx="4159252" cy="259278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790954" y="224536"/>
            <a:ext cx="989330" cy="361315"/>
          </a:xfrm>
          <a:prstGeom prst="rect">
            <a:avLst/>
          </a:prstGeom>
        </p:spPr>
        <p:txBody>
          <a:bodyPr vert="horz" wrap="square" lIns="0" tIns="12700" rIns="0" bIns="0" rtlCol="0">
            <a:spAutoFit/>
          </a:bodyPr>
          <a:lstStyle/>
          <a:p>
            <a:pPr marL="12700">
              <a:lnSpc>
                <a:spcPct val="100000"/>
              </a:lnSpc>
              <a:spcBef>
                <a:spcPts val="100"/>
              </a:spcBef>
            </a:pPr>
            <a:r>
              <a:rPr sz="2200" spc="-10" dirty="0"/>
              <a:t>Neurons</a:t>
            </a:r>
            <a:endParaRPr sz="2200"/>
          </a:p>
        </p:txBody>
      </p:sp>
      <p:sp>
        <p:nvSpPr>
          <p:cNvPr id="4" name="object 4"/>
          <p:cNvSpPr txBox="1"/>
          <p:nvPr/>
        </p:nvSpPr>
        <p:spPr>
          <a:xfrm>
            <a:off x="4245864" y="3206750"/>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9</a:t>
            </a:r>
            <a:endParaRPr sz="600">
              <a:latin typeface="Carlito"/>
              <a:cs typeface="Carlito"/>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AC4D7A2-B09C-0D85-C05C-313D0A117592}"/>
                  </a:ext>
                </a:extLst>
              </p14:cNvPr>
              <p14:cNvContentPartPr/>
              <p14:nvPr/>
            </p14:nvContentPartPr>
            <p14:xfrm>
              <a:off x="933071" y="789317"/>
              <a:ext cx="640080" cy="25920"/>
            </p14:xfrm>
          </p:contentPart>
        </mc:Choice>
        <mc:Fallback xmlns="">
          <p:pic>
            <p:nvPicPr>
              <p:cNvPr id="5" name="Ink 4">
                <a:extLst>
                  <a:ext uri="{FF2B5EF4-FFF2-40B4-BE49-F238E27FC236}">
                    <a16:creationId xmlns:a16="http://schemas.microsoft.com/office/drawing/2014/main" id="{FAC4D7A2-B09C-0D85-C05C-313D0A117592}"/>
                  </a:ext>
                </a:extLst>
              </p:cNvPr>
              <p:cNvPicPr/>
              <p:nvPr/>
            </p:nvPicPr>
            <p:blipFill>
              <a:blip r:embed="rId4"/>
              <a:stretch>
                <a:fillRect/>
              </a:stretch>
            </p:blipFill>
            <p:spPr>
              <a:xfrm>
                <a:off x="897071" y="717677"/>
                <a:ext cx="7117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B66A30A-71E6-832B-4D25-83E2CFF70C50}"/>
                  </a:ext>
                </a:extLst>
              </p14:cNvPr>
              <p14:cNvContentPartPr/>
              <p14:nvPr/>
            </p14:nvContentPartPr>
            <p14:xfrm>
              <a:off x="250151" y="3294197"/>
              <a:ext cx="975240" cy="50040"/>
            </p14:xfrm>
          </p:contentPart>
        </mc:Choice>
        <mc:Fallback xmlns="">
          <p:pic>
            <p:nvPicPr>
              <p:cNvPr id="6" name="Ink 5">
                <a:extLst>
                  <a:ext uri="{FF2B5EF4-FFF2-40B4-BE49-F238E27FC236}">
                    <a16:creationId xmlns:a16="http://schemas.microsoft.com/office/drawing/2014/main" id="{2B66A30A-71E6-832B-4D25-83E2CFF70C50}"/>
                  </a:ext>
                </a:extLst>
              </p:cNvPr>
              <p:cNvPicPr/>
              <p:nvPr/>
            </p:nvPicPr>
            <p:blipFill>
              <a:blip r:embed="rId6"/>
              <a:stretch>
                <a:fillRect/>
              </a:stretch>
            </p:blipFill>
            <p:spPr>
              <a:xfrm>
                <a:off x="214511" y="3222197"/>
                <a:ext cx="1046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E813745-BF8F-6DB8-E9B3-6ABAAC0B7966}"/>
                  </a:ext>
                </a:extLst>
              </p14:cNvPr>
              <p14:cNvContentPartPr/>
              <p14:nvPr/>
            </p14:nvContentPartPr>
            <p14:xfrm>
              <a:off x="1527791" y="3299597"/>
              <a:ext cx="1096560" cy="65520"/>
            </p14:xfrm>
          </p:contentPart>
        </mc:Choice>
        <mc:Fallback xmlns="">
          <p:pic>
            <p:nvPicPr>
              <p:cNvPr id="7" name="Ink 6">
                <a:extLst>
                  <a:ext uri="{FF2B5EF4-FFF2-40B4-BE49-F238E27FC236}">
                    <a16:creationId xmlns:a16="http://schemas.microsoft.com/office/drawing/2014/main" id="{8E813745-BF8F-6DB8-E9B3-6ABAAC0B7966}"/>
                  </a:ext>
                </a:extLst>
              </p:cNvPr>
              <p:cNvPicPr/>
              <p:nvPr/>
            </p:nvPicPr>
            <p:blipFill>
              <a:blip r:embed="rId8"/>
              <a:stretch>
                <a:fillRect/>
              </a:stretch>
            </p:blipFill>
            <p:spPr>
              <a:xfrm>
                <a:off x="1491791" y="3227957"/>
                <a:ext cx="1168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354EBC5-4C3B-A96F-1E10-46077F4E4F57}"/>
                  </a:ext>
                </a:extLst>
              </p14:cNvPr>
              <p14:cNvContentPartPr/>
              <p14:nvPr/>
            </p14:nvContentPartPr>
            <p14:xfrm>
              <a:off x="3149951" y="3300317"/>
              <a:ext cx="952200" cy="360"/>
            </p14:xfrm>
          </p:contentPart>
        </mc:Choice>
        <mc:Fallback xmlns="">
          <p:pic>
            <p:nvPicPr>
              <p:cNvPr id="8" name="Ink 7">
                <a:extLst>
                  <a:ext uri="{FF2B5EF4-FFF2-40B4-BE49-F238E27FC236}">
                    <a16:creationId xmlns:a16="http://schemas.microsoft.com/office/drawing/2014/main" id="{C354EBC5-4C3B-A96F-1E10-46077F4E4F57}"/>
                  </a:ext>
                </a:extLst>
              </p:cNvPr>
              <p:cNvPicPr/>
              <p:nvPr/>
            </p:nvPicPr>
            <p:blipFill>
              <a:blip r:embed="rId10"/>
              <a:stretch>
                <a:fillRect/>
              </a:stretch>
            </p:blipFill>
            <p:spPr>
              <a:xfrm>
                <a:off x="3114311" y="3228677"/>
                <a:ext cx="1023840" cy="14400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9105" y="227076"/>
            <a:ext cx="2113915" cy="361315"/>
          </a:xfrm>
          <a:prstGeom prst="rect">
            <a:avLst/>
          </a:prstGeom>
        </p:spPr>
        <p:txBody>
          <a:bodyPr vert="horz" wrap="square" lIns="0" tIns="12700" rIns="0" bIns="0" rtlCol="0">
            <a:spAutoFit/>
          </a:bodyPr>
          <a:lstStyle/>
          <a:p>
            <a:pPr marL="12700">
              <a:lnSpc>
                <a:spcPct val="100000"/>
              </a:lnSpc>
              <a:spcBef>
                <a:spcPts val="100"/>
              </a:spcBef>
            </a:pPr>
            <a:r>
              <a:rPr sz="2200" spc="-5" dirty="0"/>
              <a:t>Functional</a:t>
            </a:r>
            <a:r>
              <a:rPr sz="2200" spc="-35" dirty="0"/>
              <a:t> </a:t>
            </a:r>
            <a:r>
              <a:rPr sz="2200" spc="-5" dirty="0"/>
              <a:t>regions</a:t>
            </a:r>
            <a:endParaRPr sz="2200"/>
          </a:p>
        </p:txBody>
      </p:sp>
      <p:sp>
        <p:nvSpPr>
          <p:cNvPr id="3" name="object 3"/>
          <p:cNvSpPr/>
          <p:nvPr/>
        </p:nvSpPr>
        <p:spPr>
          <a:xfrm>
            <a:off x="59212" y="1082591"/>
            <a:ext cx="4462500" cy="228569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10</a:t>
            </a:r>
            <a:endParaRPr sz="600">
              <a:latin typeface="Carlito"/>
              <a:cs typeface="Carlito"/>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FC6779D-6FFA-EF60-0389-826CA3D09C4B}"/>
                  </a:ext>
                </a:extLst>
              </p14:cNvPr>
              <p14:cNvContentPartPr/>
              <p14:nvPr/>
            </p14:nvContentPartPr>
            <p14:xfrm>
              <a:off x="607271" y="1114757"/>
              <a:ext cx="250920" cy="360"/>
            </p14:xfrm>
          </p:contentPart>
        </mc:Choice>
        <mc:Fallback xmlns="">
          <p:pic>
            <p:nvPicPr>
              <p:cNvPr id="5" name="Ink 4">
                <a:extLst>
                  <a:ext uri="{FF2B5EF4-FFF2-40B4-BE49-F238E27FC236}">
                    <a16:creationId xmlns:a16="http://schemas.microsoft.com/office/drawing/2014/main" id="{AFC6779D-6FFA-EF60-0389-826CA3D09C4B}"/>
                  </a:ext>
                </a:extLst>
              </p:cNvPr>
              <p:cNvPicPr/>
              <p:nvPr/>
            </p:nvPicPr>
            <p:blipFill>
              <a:blip r:embed="rId4"/>
              <a:stretch>
                <a:fillRect/>
              </a:stretch>
            </p:blipFill>
            <p:spPr>
              <a:xfrm>
                <a:off x="571271" y="1042757"/>
                <a:ext cx="322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1DD436C-1599-BE00-160D-F101CB96F684}"/>
                  </a:ext>
                </a:extLst>
              </p14:cNvPr>
              <p14:cNvContentPartPr/>
              <p14:nvPr/>
            </p14:nvContentPartPr>
            <p14:xfrm>
              <a:off x="632471" y="1196117"/>
              <a:ext cx="218520" cy="360"/>
            </p14:xfrm>
          </p:contentPart>
        </mc:Choice>
        <mc:Fallback xmlns="">
          <p:pic>
            <p:nvPicPr>
              <p:cNvPr id="6" name="Ink 5">
                <a:extLst>
                  <a:ext uri="{FF2B5EF4-FFF2-40B4-BE49-F238E27FC236}">
                    <a16:creationId xmlns:a16="http://schemas.microsoft.com/office/drawing/2014/main" id="{31DD436C-1599-BE00-160D-F101CB96F684}"/>
                  </a:ext>
                </a:extLst>
              </p:cNvPr>
              <p:cNvPicPr/>
              <p:nvPr/>
            </p:nvPicPr>
            <p:blipFill>
              <a:blip r:embed="rId6"/>
              <a:stretch>
                <a:fillRect/>
              </a:stretch>
            </p:blipFill>
            <p:spPr>
              <a:xfrm>
                <a:off x="596471" y="1124117"/>
                <a:ext cx="290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2426462-11A0-E61D-B6D3-EE1EFD0695F0}"/>
                  </a:ext>
                </a:extLst>
              </p14:cNvPr>
              <p14:cNvContentPartPr/>
              <p14:nvPr/>
            </p14:nvContentPartPr>
            <p14:xfrm>
              <a:off x="1381991" y="1127357"/>
              <a:ext cx="218160" cy="24480"/>
            </p14:xfrm>
          </p:contentPart>
        </mc:Choice>
        <mc:Fallback xmlns="">
          <p:pic>
            <p:nvPicPr>
              <p:cNvPr id="7" name="Ink 6">
                <a:extLst>
                  <a:ext uri="{FF2B5EF4-FFF2-40B4-BE49-F238E27FC236}">
                    <a16:creationId xmlns:a16="http://schemas.microsoft.com/office/drawing/2014/main" id="{62426462-11A0-E61D-B6D3-EE1EFD0695F0}"/>
                  </a:ext>
                </a:extLst>
              </p:cNvPr>
              <p:cNvPicPr/>
              <p:nvPr/>
            </p:nvPicPr>
            <p:blipFill>
              <a:blip r:embed="rId8"/>
              <a:stretch>
                <a:fillRect/>
              </a:stretch>
            </p:blipFill>
            <p:spPr>
              <a:xfrm>
                <a:off x="1345991" y="1055357"/>
                <a:ext cx="289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4A2F7D7-0706-E45A-00DB-49D7180CCD0E}"/>
                  </a:ext>
                </a:extLst>
              </p14:cNvPr>
              <p14:cNvContentPartPr/>
              <p14:nvPr/>
            </p14:nvContentPartPr>
            <p14:xfrm>
              <a:off x="2110271" y="1158317"/>
              <a:ext cx="221400" cy="6840"/>
            </p14:xfrm>
          </p:contentPart>
        </mc:Choice>
        <mc:Fallback xmlns="">
          <p:pic>
            <p:nvPicPr>
              <p:cNvPr id="8" name="Ink 7">
                <a:extLst>
                  <a:ext uri="{FF2B5EF4-FFF2-40B4-BE49-F238E27FC236}">
                    <a16:creationId xmlns:a16="http://schemas.microsoft.com/office/drawing/2014/main" id="{94A2F7D7-0706-E45A-00DB-49D7180CCD0E}"/>
                  </a:ext>
                </a:extLst>
              </p:cNvPr>
              <p:cNvPicPr/>
              <p:nvPr/>
            </p:nvPicPr>
            <p:blipFill>
              <a:blip r:embed="rId10"/>
              <a:stretch>
                <a:fillRect/>
              </a:stretch>
            </p:blipFill>
            <p:spPr>
              <a:xfrm>
                <a:off x="2074631" y="1086677"/>
                <a:ext cx="293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B5DA27A-690A-5B99-E67A-D2FF2A717120}"/>
                  </a:ext>
                </a:extLst>
              </p14:cNvPr>
              <p14:cNvContentPartPr/>
              <p14:nvPr/>
            </p14:nvContentPartPr>
            <p14:xfrm>
              <a:off x="2774471" y="1139597"/>
              <a:ext cx="332640" cy="39600"/>
            </p14:xfrm>
          </p:contentPart>
        </mc:Choice>
        <mc:Fallback xmlns="">
          <p:pic>
            <p:nvPicPr>
              <p:cNvPr id="9" name="Ink 8">
                <a:extLst>
                  <a:ext uri="{FF2B5EF4-FFF2-40B4-BE49-F238E27FC236}">
                    <a16:creationId xmlns:a16="http://schemas.microsoft.com/office/drawing/2014/main" id="{0B5DA27A-690A-5B99-E67A-D2FF2A717120}"/>
                  </a:ext>
                </a:extLst>
              </p:cNvPr>
              <p:cNvPicPr/>
              <p:nvPr/>
            </p:nvPicPr>
            <p:blipFill>
              <a:blip r:embed="rId12"/>
              <a:stretch>
                <a:fillRect/>
              </a:stretch>
            </p:blipFill>
            <p:spPr>
              <a:xfrm>
                <a:off x="2738471" y="1067597"/>
                <a:ext cx="404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E2D8F67F-82F6-A37C-90D6-784B545C7DE5}"/>
                  </a:ext>
                </a:extLst>
              </p14:cNvPr>
              <p14:cNvContentPartPr/>
              <p14:nvPr/>
            </p14:nvContentPartPr>
            <p14:xfrm>
              <a:off x="3425351" y="1151117"/>
              <a:ext cx="372240" cy="26280"/>
            </p14:xfrm>
          </p:contentPart>
        </mc:Choice>
        <mc:Fallback xmlns="">
          <p:pic>
            <p:nvPicPr>
              <p:cNvPr id="10" name="Ink 9">
                <a:extLst>
                  <a:ext uri="{FF2B5EF4-FFF2-40B4-BE49-F238E27FC236}">
                    <a16:creationId xmlns:a16="http://schemas.microsoft.com/office/drawing/2014/main" id="{E2D8F67F-82F6-A37C-90D6-784B545C7DE5}"/>
                  </a:ext>
                </a:extLst>
              </p:cNvPr>
              <p:cNvPicPr/>
              <p:nvPr/>
            </p:nvPicPr>
            <p:blipFill>
              <a:blip r:embed="rId14"/>
              <a:stretch>
                <a:fillRect/>
              </a:stretch>
            </p:blipFill>
            <p:spPr>
              <a:xfrm>
                <a:off x="3389711" y="1079477"/>
                <a:ext cx="44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C7C8EAD-CA1A-E2AF-E1F1-706009810C86}"/>
                  </a:ext>
                </a:extLst>
              </p14:cNvPr>
              <p14:cNvContentPartPr/>
              <p14:nvPr/>
            </p14:nvContentPartPr>
            <p14:xfrm>
              <a:off x="4039151" y="1152197"/>
              <a:ext cx="440640" cy="360"/>
            </p14:xfrm>
          </p:contentPart>
        </mc:Choice>
        <mc:Fallback xmlns="">
          <p:pic>
            <p:nvPicPr>
              <p:cNvPr id="11" name="Ink 10">
                <a:extLst>
                  <a:ext uri="{FF2B5EF4-FFF2-40B4-BE49-F238E27FC236}">
                    <a16:creationId xmlns:a16="http://schemas.microsoft.com/office/drawing/2014/main" id="{BC7C8EAD-CA1A-E2AF-E1F1-706009810C86}"/>
                  </a:ext>
                </a:extLst>
              </p:cNvPr>
              <p:cNvPicPr/>
              <p:nvPr/>
            </p:nvPicPr>
            <p:blipFill>
              <a:blip r:embed="rId16"/>
              <a:stretch>
                <a:fillRect/>
              </a:stretch>
            </p:blipFill>
            <p:spPr>
              <a:xfrm>
                <a:off x="4003511" y="1080197"/>
                <a:ext cx="512280" cy="1440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9898" y="0"/>
            <a:ext cx="3672204" cy="238760"/>
          </a:xfrm>
          <a:prstGeom prst="rect">
            <a:avLst/>
          </a:prstGeom>
        </p:spPr>
        <p:txBody>
          <a:bodyPr vert="horz" wrap="square" lIns="0" tIns="12065" rIns="0" bIns="0" rtlCol="0">
            <a:spAutoFit/>
          </a:bodyPr>
          <a:lstStyle/>
          <a:p>
            <a:pPr marL="12700">
              <a:lnSpc>
                <a:spcPct val="100000"/>
              </a:lnSpc>
              <a:spcBef>
                <a:spcPts val="95"/>
              </a:spcBef>
            </a:pPr>
            <a:r>
              <a:rPr sz="1400" spc="-5" dirty="0">
                <a:latin typeface="Carlito"/>
                <a:cs typeface="Carlito"/>
              </a:rPr>
              <a:t>Major </a:t>
            </a:r>
            <a:r>
              <a:rPr sz="1400" spc="-15" dirty="0">
                <a:latin typeface="Carlito"/>
                <a:cs typeface="Carlito"/>
              </a:rPr>
              <a:t>features </a:t>
            </a:r>
            <a:r>
              <a:rPr sz="1400" spc="-5" dirty="0">
                <a:latin typeface="Carlito"/>
                <a:cs typeface="Carlito"/>
              </a:rPr>
              <a:t>of </a:t>
            </a:r>
            <a:r>
              <a:rPr sz="1400" spc="-10" dirty="0">
                <a:latin typeface="Carlito"/>
                <a:cs typeface="Carlito"/>
              </a:rPr>
              <a:t>neurons </a:t>
            </a:r>
            <a:r>
              <a:rPr sz="1400" spc="-5" dirty="0">
                <a:latin typeface="Carlito"/>
                <a:cs typeface="Carlito"/>
              </a:rPr>
              <a:t>as seen via</a:t>
            </a:r>
            <a:r>
              <a:rPr sz="1400" spc="80" dirty="0">
                <a:latin typeface="Carlito"/>
                <a:cs typeface="Carlito"/>
              </a:rPr>
              <a:t> </a:t>
            </a:r>
            <a:r>
              <a:rPr sz="1400" spc="-10" dirty="0">
                <a:latin typeface="Carlito"/>
                <a:cs typeface="Carlito"/>
              </a:rPr>
              <a:t>microscopes</a:t>
            </a:r>
            <a:endParaRPr sz="1400" dirty="0">
              <a:latin typeface="Carlito"/>
              <a:cs typeface="Carlito"/>
            </a:endParaRPr>
          </a:p>
        </p:txBody>
      </p:sp>
      <p:sp>
        <p:nvSpPr>
          <p:cNvPr id="4" name="object 4"/>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11</a:t>
            </a:r>
            <a:endParaRPr sz="600">
              <a:latin typeface="Carlito"/>
              <a:cs typeface="Carlito"/>
            </a:endParaRPr>
          </a:p>
        </p:txBody>
      </p:sp>
      <p:pic>
        <p:nvPicPr>
          <p:cNvPr id="6" name="Picture 5">
            <a:extLst>
              <a:ext uri="{FF2B5EF4-FFF2-40B4-BE49-F238E27FC236}">
                <a16:creationId xmlns:a16="http://schemas.microsoft.com/office/drawing/2014/main" id="{1C57A93D-DADC-6E59-2E15-FD781B728133}"/>
              </a:ext>
            </a:extLst>
          </p:cNvPr>
          <p:cNvPicPr>
            <a:picLocks noChangeAspect="1"/>
          </p:cNvPicPr>
          <p:nvPr/>
        </p:nvPicPr>
        <p:blipFill>
          <a:blip r:embed="rId2"/>
          <a:stretch>
            <a:fillRect/>
          </a:stretch>
        </p:blipFill>
        <p:spPr>
          <a:xfrm>
            <a:off x="533400" y="238760"/>
            <a:ext cx="3306300" cy="321172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EDCA65-A548-623E-F683-1B122EB4AA6C}"/>
              </a:ext>
            </a:extLst>
          </p:cNvPr>
          <p:cNvSpPr txBox="1"/>
          <p:nvPr/>
        </p:nvSpPr>
        <p:spPr>
          <a:xfrm>
            <a:off x="0" y="0"/>
            <a:ext cx="4572000" cy="577081"/>
          </a:xfrm>
          <a:prstGeom prst="rect">
            <a:avLst/>
          </a:prstGeom>
          <a:noFill/>
        </p:spPr>
        <p:txBody>
          <a:bodyPr wrap="square" rtlCol="0">
            <a:spAutoFit/>
          </a:bodyPr>
          <a:lstStyle/>
          <a:p>
            <a:r>
              <a:rPr lang="en-US" sz="1050" dirty="0"/>
              <a:t>My concise :</a:t>
            </a:r>
          </a:p>
          <a:p>
            <a:r>
              <a:rPr lang="en-US" sz="1050" dirty="0"/>
              <a:t>The major features of neurons visualized with electron microscopy </a:t>
            </a:r>
          </a:p>
          <a:p>
            <a:endParaRPr lang="en-US" sz="1050" dirty="0"/>
          </a:p>
        </p:txBody>
      </p:sp>
      <p:pic>
        <p:nvPicPr>
          <p:cNvPr id="4" name="Picture 3">
            <a:extLst>
              <a:ext uri="{FF2B5EF4-FFF2-40B4-BE49-F238E27FC236}">
                <a16:creationId xmlns:a16="http://schemas.microsoft.com/office/drawing/2014/main" id="{0A59D393-1FDA-4F51-87D7-B7DA7389BCAB}"/>
              </a:ext>
            </a:extLst>
          </p:cNvPr>
          <p:cNvPicPr>
            <a:picLocks noChangeAspect="1"/>
          </p:cNvPicPr>
          <p:nvPr/>
        </p:nvPicPr>
        <p:blipFill>
          <a:blip r:embed="rId2"/>
          <a:stretch>
            <a:fillRect/>
          </a:stretch>
        </p:blipFill>
        <p:spPr>
          <a:xfrm>
            <a:off x="1081473" y="330699"/>
            <a:ext cx="2409053" cy="3111001"/>
          </a:xfrm>
          <a:prstGeom prst="rect">
            <a:avLst/>
          </a:prstGeom>
        </p:spPr>
      </p:pic>
    </p:spTree>
    <p:extLst>
      <p:ext uri="{BB962C8B-B14F-4D97-AF65-F5344CB8AC3E}">
        <p14:creationId xmlns:p14="http://schemas.microsoft.com/office/powerpoint/2010/main" val="3556523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131185-7480-DA01-138A-1BF4B145A49C}"/>
              </a:ext>
            </a:extLst>
          </p:cNvPr>
          <p:cNvSpPr>
            <a:spLocks noGrp="1"/>
          </p:cNvSpPr>
          <p:nvPr>
            <p:ph type="body" idx="1"/>
          </p:nvPr>
        </p:nvSpPr>
        <p:spPr>
          <a:xfrm>
            <a:off x="1417562" y="44450"/>
            <a:ext cx="3048000" cy="553998"/>
          </a:xfrm>
        </p:spPr>
        <p:txBody>
          <a:bodyPr/>
          <a:lstStyle/>
          <a:p>
            <a:r>
              <a:rPr lang="en-US" dirty="0"/>
              <a:t> (B) Axon initial segment (blue) entering a myelin sheath (gold)</a:t>
            </a:r>
          </a:p>
        </p:txBody>
      </p:sp>
      <p:pic>
        <p:nvPicPr>
          <p:cNvPr id="5" name="Picture 4">
            <a:extLst>
              <a:ext uri="{FF2B5EF4-FFF2-40B4-BE49-F238E27FC236}">
                <a16:creationId xmlns:a16="http://schemas.microsoft.com/office/drawing/2014/main" id="{A4F38669-88AC-68E1-9375-354567BE50C5}"/>
              </a:ext>
            </a:extLst>
          </p:cNvPr>
          <p:cNvPicPr>
            <a:picLocks noChangeAspect="1"/>
          </p:cNvPicPr>
          <p:nvPr/>
        </p:nvPicPr>
        <p:blipFill>
          <a:blip r:embed="rId2"/>
          <a:stretch>
            <a:fillRect/>
          </a:stretch>
        </p:blipFill>
        <p:spPr>
          <a:xfrm>
            <a:off x="0" y="0"/>
            <a:ext cx="1425913" cy="3441700"/>
          </a:xfrm>
          <a:prstGeom prst="rect">
            <a:avLst/>
          </a:prstGeom>
        </p:spPr>
      </p:pic>
    </p:spTree>
    <p:extLst>
      <p:ext uri="{BB962C8B-B14F-4D97-AF65-F5344CB8AC3E}">
        <p14:creationId xmlns:p14="http://schemas.microsoft.com/office/powerpoint/2010/main" val="2790951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988FF1-EFED-A502-DF36-50325D2F6168}"/>
              </a:ext>
            </a:extLst>
          </p:cNvPr>
          <p:cNvSpPr>
            <a:spLocks noGrp="1"/>
          </p:cNvSpPr>
          <p:nvPr>
            <p:ph type="body" idx="1"/>
          </p:nvPr>
        </p:nvSpPr>
        <p:spPr>
          <a:xfrm>
            <a:off x="261873" y="2254250"/>
            <a:ext cx="4048251" cy="830997"/>
          </a:xfrm>
        </p:spPr>
        <p:txBody>
          <a:bodyPr/>
          <a:lstStyle/>
          <a:p>
            <a:r>
              <a:rPr lang="en-US" b="1" dirty="0"/>
              <a:t>Terminal boutons </a:t>
            </a:r>
            <a:r>
              <a:rPr lang="en-US" dirty="0"/>
              <a:t>(blue) loaded with </a:t>
            </a:r>
            <a:r>
              <a:rPr lang="en-US" u="sng" dirty="0"/>
              <a:t>synaptic vesicles </a:t>
            </a:r>
            <a:r>
              <a:rPr lang="en-US" dirty="0"/>
              <a:t>(arrowheads) forming synapses (arrows) with a </a:t>
            </a:r>
            <a:r>
              <a:rPr lang="en-US" b="1" dirty="0"/>
              <a:t>dendrite</a:t>
            </a:r>
            <a:r>
              <a:rPr lang="en-US" dirty="0"/>
              <a:t> (purple)</a:t>
            </a:r>
          </a:p>
        </p:txBody>
      </p:sp>
      <p:pic>
        <p:nvPicPr>
          <p:cNvPr id="5" name="Picture 4">
            <a:extLst>
              <a:ext uri="{FF2B5EF4-FFF2-40B4-BE49-F238E27FC236}">
                <a16:creationId xmlns:a16="http://schemas.microsoft.com/office/drawing/2014/main" id="{FD0BF51D-FEC5-54DD-5C2C-40D11C9CD212}"/>
              </a:ext>
            </a:extLst>
          </p:cNvPr>
          <p:cNvPicPr>
            <a:picLocks noChangeAspect="1"/>
          </p:cNvPicPr>
          <p:nvPr/>
        </p:nvPicPr>
        <p:blipFill>
          <a:blip r:embed="rId2"/>
          <a:stretch>
            <a:fillRect/>
          </a:stretch>
        </p:blipFill>
        <p:spPr>
          <a:xfrm>
            <a:off x="914400" y="208955"/>
            <a:ext cx="2526006" cy="1956990"/>
          </a:xfrm>
          <a:prstGeom prst="rect">
            <a:avLst/>
          </a:prstGeom>
        </p:spPr>
      </p:pic>
    </p:spTree>
    <p:extLst>
      <p:ext uri="{BB962C8B-B14F-4D97-AF65-F5344CB8AC3E}">
        <p14:creationId xmlns:p14="http://schemas.microsoft.com/office/powerpoint/2010/main" val="1302208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3BFFDA-4F04-6D0D-401B-CA247BC32E24}"/>
              </a:ext>
            </a:extLst>
          </p:cNvPr>
          <p:cNvSpPr>
            <a:spLocks noGrp="1"/>
          </p:cNvSpPr>
          <p:nvPr>
            <p:ph type="body" idx="1"/>
          </p:nvPr>
        </p:nvSpPr>
        <p:spPr>
          <a:xfrm>
            <a:off x="261874" y="2406650"/>
            <a:ext cx="4048251" cy="507831"/>
          </a:xfrm>
        </p:spPr>
        <p:txBody>
          <a:bodyPr/>
          <a:lstStyle/>
          <a:p>
            <a:r>
              <a:rPr lang="en-US" sz="1100" dirty="0"/>
              <a:t>. (D) Transverse section of axons (blue) ensheathed by the processes of oligodendrocytes </a:t>
            </a:r>
            <a:r>
              <a:rPr lang="en-US" sz="1100" dirty="0">
                <a:solidFill>
                  <a:srgbClr val="0070C0"/>
                </a:solidFill>
              </a:rPr>
              <a:t>[myelinating cells of the central nervous system (CNS) ] </a:t>
            </a:r>
            <a:r>
              <a:rPr lang="en-US" sz="1100" dirty="0"/>
              <a:t>(gold); the surrounding myelin is black</a:t>
            </a:r>
          </a:p>
        </p:txBody>
      </p:sp>
      <p:pic>
        <p:nvPicPr>
          <p:cNvPr id="5" name="Picture 4">
            <a:extLst>
              <a:ext uri="{FF2B5EF4-FFF2-40B4-BE49-F238E27FC236}">
                <a16:creationId xmlns:a16="http://schemas.microsoft.com/office/drawing/2014/main" id="{5F285C3F-4F36-37F3-3381-B40B8A318CD9}"/>
              </a:ext>
            </a:extLst>
          </p:cNvPr>
          <p:cNvPicPr>
            <a:picLocks noChangeAspect="1"/>
          </p:cNvPicPr>
          <p:nvPr/>
        </p:nvPicPr>
        <p:blipFill>
          <a:blip r:embed="rId2"/>
          <a:stretch>
            <a:fillRect/>
          </a:stretch>
        </p:blipFill>
        <p:spPr>
          <a:xfrm>
            <a:off x="1219200" y="258012"/>
            <a:ext cx="2224087" cy="1860715"/>
          </a:xfrm>
          <a:prstGeom prst="rect">
            <a:avLst/>
          </a:prstGeom>
        </p:spPr>
      </p:pic>
    </p:spTree>
    <p:extLst>
      <p:ext uri="{BB962C8B-B14F-4D97-AF65-F5344CB8AC3E}">
        <p14:creationId xmlns:p14="http://schemas.microsoft.com/office/powerpoint/2010/main" val="1580775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DD3B50-369E-3E6C-5F3F-A271E434D876}"/>
              </a:ext>
            </a:extLst>
          </p:cNvPr>
          <p:cNvSpPr>
            <a:spLocks noGrp="1"/>
          </p:cNvSpPr>
          <p:nvPr>
            <p:ph type="body" idx="1"/>
          </p:nvPr>
        </p:nvSpPr>
        <p:spPr>
          <a:xfrm>
            <a:off x="0" y="2635250"/>
            <a:ext cx="4572000" cy="553998"/>
          </a:xfrm>
        </p:spPr>
        <p:txBody>
          <a:bodyPr/>
          <a:lstStyle/>
          <a:p>
            <a:r>
              <a:rPr lang="en-US" dirty="0"/>
              <a:t>(E) Apical dendrites (purple) of cortical pyramidal cells.</a:t>
            </a:r>
          </a:p>
        </p:txBody>
      </p:sp>
      <p:pic>
        <p:nvPicPr>
          <p:cNvPr id="7" name="Picture 6">
            <a:extLst>
              <a:ext uri="{FF2B5EF4-FFF2-40B4-BE49-F238E27FC236}">
                <a16:creationId xmlns:a16="http://schemas.microsoft.com/office/drawing/2014/main" id="{93122D55-E046-C6AF-8A2E-D5A0DBFF7A58}"/>
              </a:ext>
            </a:extLst>
          </p:cNvPr>
          <p:cNvPicPr>
            <a:picLocks noChangeAspect="1"/>
          </p:cNvPicPr>
          <p:nvPr/>
        </p:nvPicPr>
        <p:blipFill>
          <a:blip r:embed="rId2"/>
          <a:stretch>
            <a:fillRect/>
          </a:stretch>
        </p:blipFill>
        <p:spPr>
          <a:xfrm>
            <a:off x="1326936" y="29836"/>
            <a:ext cx="1799131" cy="2432916"/>
          </a:xfrm>
          <a:prstGeom prst="rect">
            <a:avLst/>
          </a:prstGeom>
        </p:spPr>
      </p:pic>
      <p:pic>
        <p:nvPicPr>
          <p:cNvPr id="8" name="Picture 7">
            <a:extLst>
              <a:ext uri="{FF2B5EF4-FFF2-40B4-BE49-F238E27FC236}">
                <a16:creationId xmlns:a16="http://schemas.microsoft.com/office/drawing/2014/main" id="{A7BEBB2D-4147-70AF-9009-6F99600B9E19}"/>
              </a:ext>
            </a:extLst>
          </p:cNvPr>
          <p:cNvPicPr>
            <a:picLocks noChangeAspect="1"/>
          </p:cNvPicPr>
          <p:nvPr/>
        </p:nvPicPr>
        <p:blipFill>
          <a:blip r:embed="rId3"/>
          <a:stretch>
            <a:fillRect/>
          </a:stretch>
        </p:blipFill>
        <p:spPr>
          <a:xfrm>
            <a:off x="3433175" y="577850"/>
            <a:ext cx="1066801" cy="2172008"/>
          </a:xfrm>
          <a:prstGeom prst="rect">
            <a:avLst/>
          </a:prstGeom>
        </p:spPr>
      </p:pic>
      <p:sp>
        <p:nvSpPr>
          <p:cNvPr id="10" name="TextBox 9">
            <a:extLst>
              <a:ext uri="{FF2B5EF4-FFF2-40B4-BE49-F238E27FC236}">
                <a16:creationId xmlns:a16="http://schemas.microsoft.com/office/drawing/2014/main" id="{B542DFAE-6AD8-4AD8-05A3-653A45854C02}"/>
              </a:ext>
            </a:extLst>
          </p:cNvPr>
          <p:cNvSpPr txBox="1"/>
          <p:nvPr/>
        </p:nvSpPr>
        <p:spPr>
          <a:xfrm>
            <a:off x="1219200" y="2863850"/>
            <a:ext cx="3505200" cy="577081"/>
          </a:xfrm>
          <a:prstGeom prst="rect">
            <a:avLst/>
          </a:prstGeom>
          <a:noFill/>
        </p:spPr>
        <p:txBody>
          <a:bodyPr wrap="square">
            <a:spAutoFit/>
          </a:bodyPr>
          <a:lstStyle/>
          <a:p>
            <a:r>
              <a:rPr lang="en-US" sz="1050" dirty="0"/>
              <a:t>a type of multipolar neuron found in areas of the brain including the cerebral cortex, the hippocampus, and the amygdala</a:t>
            </a:r>
          </a:p>
        </p:txBody>
      </p:sp>
    </p:spTree>
    <p:extLst>
      <p:ext uri="{BB962C8B-B14F-4D97-AF65-F5344CB8AC3E}">
        <p14:creationId xmlns:p14="http://schemas.microsoft.com/office/powerpoint/2010/main" val="257587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91C8-3A94-A707-9A77-FB2156AA9AB0}"/>
              </a:ext>
            </a:extLst>
          </p:cNvPr>
          <p:cNvSpPr>
            <a:spLocks noGrp="1"/>
          </p:cNvSpPr>
          <p:nvPr>
            <p:ph type="title"/>
          </p:nvPr>
        </p:nvSpPr>
        <p:spPr>
          <a:xfrm>
            <a:off x="620949" y="0"/>
            <a:ext cx="3516376" cy="615553"/>
          </a:xfrm>
        </p:spPr>
        <p:txBody>
          <a:bodyPr/>
          <a:lstStyle/>
          <a:p>
            <a:r>
              <a:rPr lang="en-US" dirty="0"/>
              <a:t>Cellular component of the nervous system </a:t>
            </a:r>
          </a:p>
        </p:txBody>
      </p:sp>
      <p:sp>
        <p:nvSpPr>
          <p:cNvPr id="3" name="Text Placeholder 2">
            <a:extLst>
              <a:ext uri="{FF2B5EF4-FFF2-40B4-BE49-F238E27FC236}">
                <a16:creationId xmlns:a16="http://schemas.microsoft.com/office/drawing/2014/main" id="{96B66C9F-FA8E-66FA-A605-4F2505CEC938}"/>
              </a:ext>
            </a:extLst>
          </p:cNvPr>
          <p:cNvSpPr>
            <a:spLocks noGrp="1"/>
          </p:cNvSpPr>
          <p:nvPr>
            <p:ph type="body" idx="1"/>
          </p:nvPr>
        </p:nvSpPr>
        <p:spPr>
          <a:xfrm>
            <a:off x="38100" y="615553"/>
            <a:ext cx="4495800" cy="2826147"/>
          </a:xfrm>
        </p:spPr>
        <p:txBody>
          <a:bodyPr/>
          <a:lstStyle/>
          <a:p>
            <a:r>
              <a:rPr lang="en-US" sz="1200" dirty="0"/>
              <a:t>cell was recognized as the fundamental unit of all living organisms</a:t>
            </a:r>
          </a:p>
          <a:p>
            <a:endParaRPr lang="en-US" sz="1200" dirty="0"/>
          </a:p>
          <a:p>
            <a:r>
              <a:rPr lang="en-US" sz="1200" dirty="0"/>
              <a:t>nervous tissue, like all other organs, is made up of these fundamental units</a:t>
            </a:r>
          </a:p>
          <a:p>
            <a:endParaRPr lang="en-US" sz="1200" dirty="0"/>
          </a:p>
          <a:p>
            <a:r>
              <a:rPr lang="en-US" sz="1200" dirty="0"/>
              <a:t>Some biologists of that era : nerve cell was connected to its neighbors by </a:t>
            </a:r>
            <a:r>
              <a:rPr lang="en-US" sz="1200" b="1" dirty="0"/>
              <a:t>protoplasmic links </a:t>
            </a:r>
            <a:r>
              <a:rPr lang="en-US" sz="1200" dirty="0"/>
              <a:t>forming = reticulum ---- Italian pathologist Camillo</a:t>
            </a:r>
          </a:p>
          <a:p>
            <a:r>
              <a:rPr lang="en-US" sz="1200" dirty="0"/>
              <a:t>Golgi championed this *reticular theory* </a:t>
            </a:r>
          </a:p>
          <a:p>
            <a:endParaRPr lang="en-US" sz="1200" dirty="0"/>
          </a:p>
          <a:p>
            <a:r>
              <a:rPr lang="en-US" sz="1200" dirty="0"/>
              <a:t>  This mistake notwithstanding : Golgi contribution in medical science : </a:t>
            </a:r>
          </a:p>
          <a:p>
            <a:pPr marL="171450" indent="-171450">
              <a:buFont typeface="Wingdings" panose="05000000000000000000" pitchFamily="2" charset="2"/>
              <a:buChar char="q"/>
            </a:pPr>
            <a:r>
              <a:rPr lang="en-US" sz="1200" dirty="0"/>
              <a:t>identifying the cellular organelle eventually called : Golgi apparatus</a:t>
            </a:r>
          </a:p>
          <a:p>
            <a:pPr marL="171450" indent="-171450">
              <a:buFont typeface="Wingdings" panose="05000000000000000000" pitchFamily="2" charset="2"/>
              <a:buChar char="q"/>
            </a:pPr>
            <a:r>
              <a:rPr lang="en-US" sz="1200" dirty="0"/>
              <a:t>developing the critically important cell staining technique that bears his name</a:t>
            </a:r>
          </a:p>
          <a:p>
            <a:pPr marL="171450" indent="-171450">
              <a:buFont typeface="Wingdings" panose="05000000000000000000" pitchFamily="2" charset="2"/>
              <a:buChar char="q"/>
            </a:pPr>
            <a:r>
              <a:rPr lang="en-US" sz="1200" dirty="0"/>
              <a:t>and contributing to the understanding of the pathophysiology of malaria</a:t>
            </a:r>
          </a:p>
          <a:p>
            <a:pPr marL="171450" indent="-171450">
              <a:buFont typeface="Wingdings" panose="05000000000000000000" pitchFamily="2" charset="2"/>
              <a:buChar char="q"/>
            </a:pPr>
            <a:endParaRPr lang="en-US" sz="1200" dirty="0"/>
          </a:p>
          <a:p>
            <a:endParaRPr lang="en-US" sz="1200" dirty="0"/>
          </a:p>
          <a:p>
            <a:endParaRPr lang="en-US" sz="1200" dirty="0"/>
          </a:p>
          <a:p>
            <a:endParaRPr lang="en-US" sz="1200" dirty="0"/>
          </a:p>
          <a:p>
            <a:endParaRPr lang="en-US" sz="1200" dirty="0"/>
          </a:p>
        </p:txBody>
      </p:sp>
      <p:pic>
        <p:nvPicPr>
          <p:cNvPr id="4" name="Picture 3">
            <a:extLst>
              <a:ext uri="{FF2B5EF4-FFF2-40B4-BE49-F238E27FC236}">
                <a16:creationId xmlns:a16="http://schemas.microsoft.com/office/drawing/2014/main" id="{2681CD5D-B325-E1BD-4E23-47734AA19A28}"/>
              </a:ext>
            </a:extLst>
          </p:cNvPr>
          <p:cNvPicPr>
            <a:picLocks noChangeAspect="1"/>
          </p:cNvPicPr>
          <p:nvPr/>
        </p:nvPicPr>
        <p:blipFill>
          <a:blip r:embed="rId2"/>
          <a:stretch>
            <a:fillRect/>
          </a:stretch>
        </p:blipFill>
        <p:spPr>
          <a:xfrm>
            <a:off x="2379137" y="364156"/>
            <a:ext cx="451611" cy="251397"/>
          </a:xfrm>
          <a:prstGeom prst="rect">
            <a:avLst/>
          </a:prstGeom>
        </p:spPr>
      </p:pic>
      <p:sp>
        <p:nvSpPr>
          <p:cNvPr id="6" name="TextBox 5">
            <a:extLst>
              <a:ext uri="{FF2B5EF4-FFF2-40B4-BE49-F238E27FC236}">
                <a16:creationId xmlns:a16="http://schemas.microsoft.com/office/drawing/2014/main" id="{03A662F0-F585-276D-51CC-28B989BE1CCA}"/>
              </a:ext>
            </a:extLst>
          </p:cNvPr>
          <p:cNvSpPr txBox="1"/>
          <p:nvPr/>
        </p:nvSpPr>
        <p:spPr>
          <a:xfrm>
            <a:off x="1082203" y="2101850"/>
            <a:ext cx="2331394" cy="230832"/>
          </a:xfrm>
          <a:prstGeom prst="rect">
            <a:avLst/>
          </a:prstGeom>
          <a:noFill/>
        </p:spPr>
        <p:txBody>
          <a:bodyPr wrap="square">
            <a:spAutoFit/>
          </a:bodyPr>
          <a:lstStyle/>
          <a:p>
            <a:r>
              <a:rPr lang="en-US" sz="900" dirty="0">
                <a:solidFill>
                  <a:schemeClr val="accent1"/>
                </a:solidFill>
              </a:rPr>
              <a:t>characterized by a fine network </a:t>
            </a:r>
          </a:p>
        </p:txBody>
      </p:sp>
    </p:spTree>
    <p:extLst>
      <p:ext uri="{BB962C8B-B14F-4D97-AF65-F5344CB8AC3E}">
        <p14:creationId xmlns:p14="http://schemas.microsoft.com/office/powerpoint/2010/main" val="3083287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2C51C5-BA6E-D45D-8084-61D754E8D9D4}"/>
              </a:ext>
            </a:extLst>
          </p:cNvPr>
          <p:cNvSpPr>
            <a:spLocks noGrp="1"/>
          </p:cNvSpPr>
          <p:nvPr>
            <p:ph type="body" idx="1"/>
          </p:nvPr>
        </p:nvSpPr>
        <p:spPr>
          <a:xfrm>
            <a:off x="228600" y="2406650"/>
            <a:ext cx="4048251" cy="553998"/>
          </a:xfrm>
        </p:spPr>
        <p:txBody>
          <a:bodyPr/>
          <a:lstStyle/>
          <a:p>
            <a:r>
              <a:rPr lang="en-US" dirty="0"/>
              <a:t>(F) Nerve cell bodies (purple) occupied by large round nuclei. </a:t>
            </a:r>
          </a:p>
        </p:txBody>
      </p:sp>
      <p:pic>
        <p:nvPicPr>
          <p:cNvPr id="5" name="Picture 4">
            <a:extLst>
              <a:ext uri="{FF2B5EF4-FFF2-40B4-BE49-F238E27FC236}">
                <a16:creationId xmlns:a16="http://schemas.microsoft.com/office/drawing/2014/main" id="{8E051E70-EFCC-0D7A-6024-20D2F3375620}"/>
              </a:ext>
            </a:extLst>
          </p:cNvPr>
          <p:cNvPicPr>
            <a:picLocks noChangeAspect="1"/>
          </p:cNvPicPr>
          <p:nvPr/>
        </p:nvPicPr>
        <p:blipFill>
          <a:blip r:embed="rId2"/>
          <a:stretch>
            <a:fillRect/>
          </a:stretch>
        </p:blipFill>
        <p:spPr>
          <a:xfrm>
            <a:off x="1371600" y="0"/>
            <a:ext cx="1563248" cy="2178050"/>
          </a:xfrm>
          <a:prstGeom prst="rect">
            <a:avLst/>
          </a:prstGeom>
        </p:spPr>
      </p:pic>
    </p:spTree>
    <p:extLst>
      <p:ext uri="{BB962C8B-B14F-4D97-AF65-F5344CB8AC3E}">
        <p14:creationId xmlns:p14="http://schemas.microsoft.com/office/powerpoint/2010/main" val="37487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CA2393-8122-3ECD-9191-0B98762C734C}"/>
              </a:ext>
            </a:extLst>
          </p:cNvPr>
          <p:cNvSpPr>
            <a:spLocks noGrp="1"/>
          </p:cNvSpPr>
          <p:nvPr>
            <p:ph type="body" idx="1"/>
          </p:nvPr>
        </p:nvSpPr>
        <p:spPr>
          <a:xfrm>
            <a:off x="152400" y="2385773"/>
            <a:ext cx="4048251" cy="861774"/>
          </a:xfrm>
        </p:spPr>
        <p:txBody>
          <a:bodyPr/>
          <a:lstStyle/>
          <a:p>
            <a:r>
              <a:rPr lang="en-US" sz="1400" dirty="0"/>
              <a:t>Portion of a myelinated axon (blue) illustrating the intervals that occur between adjacent segments of myelin (gold and black) referred to as nodes of Ranvier (arrows).</a:t>
            </a:r>
          </a:p>
        </p:txBody>
      </p:sp>
      <p:pic>
        <p:nvPicPr>
          <p:cNvPr id="5" name="Picture 4">
            <a:extLst>
              <a:ext uri="{FF2B5EF4-FFF2-40B4-BE49-F238E27FC236}">
                <a16:creationId xmlns:a16="http://schemas.microsoft.com/office/drawing/2014/main" id="{0608836D-0095-4EEE-2DF7-43AB0B5E242D}"/>
              </a:ext>
            </a:extLst>
          </p:cNvPr>
          <p:cNvPicPr>
            <a:picLocks noChangeAspect="1"/>
          </p:cNvPicPr>
          <p:nvPr/>
        </p:nvPicPr>
        <p:blipFill>
          <a:blip r:embed="rId2"/>
          <a:stretch>
            <a:fillRect/>
          </a:stretch>
        </p:blipFill>
        <p:spPr>
          <a:xfrm>
            <a:off x="1193658" y="36098"/>
            <a:ext cx="1965733" cy="2328880"/>
          </a:xfrm>
          <a:prstGeom prst="rect">
            <a:avLst/>
          </a:prstGeom>
        </p:spPr>
      </p:pic>
    </p:spTree>
    <p:extLst>
      <p:ext uri="{BB962C8B-B14F-4D97-AF65-F5344CB8AC3E}">
        <p14:creationId xmlns:p14="http://schemas.microsoft.com/office/powerpoint/2010/main" val="2460524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8324" y="227076"/>
            <a:ext cx="2434590" cy="361315"/>
          </a:xfrm>
          <a:prstGeom prst="rect">
            <a:avLst/>
          </a:prstGeom>
        </p:spPr>
        <p:txBody>
          <a:bodyPr vert="horz" wrap="square" lIns="0" tIns="12700" rIns="0" bIns="0" rtlCol="0">
            <a:spAutoFit/>
          </a:bodyPr>
          <a:lstStyle/>
          <a:p>
            <a:pPr marL="12700">
              <a:lnSpc>
                <a:spcPct val="100000"/>
              </a:lnSpc>
              <a:spcBef>
                <a:spcPts val="100"/>
              </a:spcBef>
            </a:pPr>
            <a:r>
              <a:rPr sz="2200" spc="-10" dirty="0"/>
              <a:t>Axoplasmic</a:t>
            </a:r>
            <a:r>
              <a:rPr sz="2200" spc="-30" dirty="0"/>
              <a:t> </a:t>
            </a:r>
            <a:r>
              <a:rPr sz="2200" spc="-10" dirty="0"/>
              <a:t>transport</a:t>
            </a:r>
            <a:endParaRPr sz="2200" dirty="0"/>
          </a:p>
        </p:txBody>
      </p:sp>
      <p:sp>
        <p:nvSpPr>
          <p:cNvPr id="3" name="object 3"/>
          <p:cNvSpPr txBox="1"/>
          <p:nvPr/>
        </p:nvSpPr>
        <p:spPr>
          <a:xfrm>
            <a:off x="261874" y="2974848"/>
            <a:ext cx="29171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rlito"/>
                <a:cs typeface="Carlito"/>
              </a:rPr>
              <a:t>Similar </a:t>
            </a:r>
            <a:r>
              <a:rPr sz="1200" spc="-10" dirty="0">
                <a:latin typeface="Carlito"/>
                <a:cs typeface="Carlito"/>
              </a:rPr>
              <a:t>to anterograde </a:t>
            </a:r>
            <a:r>
              <a:rPr sz="1200" dirty="0">
                <a:latin typeface="Carlito"/>
                <a:cs typeface="Carlito"/>
              </a:rPr>
              <a:t>and </a:t>
            </a:r>
            <a:r>
              <a:rPr sz="1200" spc="-10" dirty="0">
                <a:latin typeface="Carlito"/>
                <a:cs typeface="Carlito"/>
              </a:rPr>
              <a:t>retrograde</a:t>
            </a:r>
            <a:r>
              <a:rPr sz="1200" spc="-30" dirty="0">
                <a:latin typeface="Carlito"/>
                <a:cs typeface="Carlito"/>
              </a:rPr>
              <a:t> </a:t>
            </a:r>
            <a:r>
              <a:rPr sz="1200" spc="-5" dirty="0">
                <a:latin typeface="Carlito"/>
                <a:cs typeface="Carlito"/>
              </a:rPr>
              <a:t>amnesia</a:t>
            </a:r>
            <a:endParaRPr sz="1200">
              <a:latin typeface="Carlito"/>
              <a:cs typeface="Carlito"/>
            </a:endParaRPr>
          </a:p>
        </p:txBody>
      </p:sp>
      <p:sp>
        <p:nvSpPr>
          <p:cNvPr id="4" name="object 4"/>
          <p:cNvSpPr/>
          <p:nvPr/>
        </p:nvSpPr>
        <p:spPr>
          <a:xfrm>
            <a:off x="238506" y="688086"/>
            <a:ext cx="4094988" cy="209092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12</a:t>
            </a:r>
            <a:endParaRPr sz="600">
              <a:latin typeface="Carlito"/>
              <a:cs typeface="Carli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2185" y="224536"/>
            <a:ext cx="1087755" cy="361315"/>
          </a:xfrm>
          <a:prstGeom prst="rect">
            <a:avLst/>
          </a:prstGeom>
        </p:spPr>
        <p:txBody>
          <a:bodyPr vert="horz" wrap="square" lIns="0" tIns="12700" rIns="0" bIns="0" rtlCol="0">
            <a:spAutoFit/>
          </a:bodyPr>
          <a:lstStyle/>
          <a:p>
            <a:pPr marL="12700">
              <a:lnSpc>
                <a:spcPct val="100000"/>
              </a:lnSpc>
              <a:spcBef>
                <a:spcPts val="100"/>
              </a:spcBef>
            </a:pPr>
            <a:r>
              <a:rPr sz="2200" dirty="0"/>
              <a:t>Glial</a:t>
            </a:r>
            <a:r>
              <a:rPr sz="2200" spc="-75" dirty="0"/>
              <a:t> </a:t>
            </a:r>
            <a:r>
              <a:rPr sz="2200" dirty="0"/>
              <a:t>cells</a:t>
            </a:r>
            <a:endParaRPr sz="2200"/>
          </a:p>
        </p:txBody>
      </p:sp>
      <p:sp>
        <p:nvSpPr>
          <p:cNvPr id="3" name="object 3"/>
          <p:cNvSpPr/>
          <p:nvPr/>
        </p:nvSpPr>
        <p:spPr>
          <a:xfrm>
            <a:off x="249936" y="543306"/>
            <a:ext cx="4072128" cy="288569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13</a:t>
            </a:r>
            <a:endParaRPr sz="600">
              <a:latin typeface="Carlito"/>
              <a:cs typeface="Carli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8719" y="227076"/>
            <a:ext cx="2193925" cy="361315"/>
          </a:xfrm>
          <a:prstGeom prst="rect">
            <a:avLst/>
          </a:prstGeom>
        </p:spPr>
        <p:txBody>
          <a:bodyPr vert="horz" wrap="square" lIns="0" tIns="12700" rIns="0" bIns="0" rtlCol="0">
            <a:spAutoFit/>
          </a:bodyPr>
          <a:lstStyle/>
          <a:p>
            <a:pPr marL="12700">
              <a:lnSpc>
                <a:spcPct val="100000"/>
              </a:lnSpc>
              <a:spcBef>
                <a:spcPts val="100"/>
              </a:spcBef>
            </a:pPr>
            <a:r>
              <a:rPr sz="2200" spc="-5" dirty="0"/>
              <a:t>Blood-brain</a:t>
            </a:r>
            <a:r>
              <a:rPr sz="2200" spc="-65" dirty="0"/>
              <a:t> </a:t>
            </a:r>
            <a:r>
              <a:rPr sz="2200" spc="-5" dirty="0"/>
              <a:t>barrier</a:t>
            </a:r>
            <a:endParaRPr sz="2200"/>
          </a:p>
        </p:txBody>
      </p:sp>
      <p:sp>
        <p:nvSpPr>
          <p:cNvPr id="3" name="object 3"/>
          <p:cNvSpPr/>
          <p:nvPr/>
        </p:nvSpPr>
        <p:spPr>
          <a:xfrm>
            <a:off x="228600" y="863346"/>
            <a:ext cx="1843094" cy="23393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16707" y="840486"/>
            <a:ext cx="1775261" cy="252069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14</a:t>
            </a:r>
            <a:endParaRPr sz="600">
              <a:latin typeface="Carlito"/>
              <a:cs typeface="Carli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15</a:t>
            </a:r>
            <a:endParaRPr sz="600">
              <a:latin typeface="Carlito"/>
              <a:cs typeface="Carlito"/>
            </a:endParaRPr>
          </a:p>
        </p:txBody>
      </p:sp>
      <p:sp>
        <p:nvSpPr>
          <p:cNvPr id="3" name="object 3"/>
          <p:cNvSpPr/>
          <p:nvPr/>
        </p:nvSpPr>
        <p:spPr>
          <a:xfrm>
            <a:off x="0" y="190500"/>
            <a:ext cx="4572000" cy="304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6562" y="227076"/>
            <a:ext cx="3197860" cy="361315"/>
          </a:xfrm>
          <a:prstGeom prst="rect">
            <a:avLst/>
          </a:prstGeom>
        </p:spPr>
        <p:txBody>
          <a:bodyPr vert="horz" wrap="square" lIns="0" tIns="12700" rIns="0" bIns="0" rtlCol="0">
            <a:spAutoFit/>
          </a:bodyPr>
          <a:lstStyle/>
          <a:p>
            <a:pPr marL="12700">
              <a:lnSpc>
                <a:spcPct val="100000"/>
              </a:lnSpc>
              <a:spcBef>
                <a:spcPts val="100"/>
              </a:spcBef>
            </a:pPr>
            <a:r>
              <a:rPr sz="2200" spc="-10" dirty="0"/>
              <a:t>Brain </a:t>
            </a:r>
            <a:r>
              <a:rPr sz="2200" spc="-5" dirty="0"/>
              <a:t>clearing dead</a:t>
            </a:r>
            <a:r>
              <a:rPr sz="2200" spc="-15" dirty="0"/>
              <a:t> </a:t>
            </a:r>
            <a:r>
              <a:rPr sz="2200" spc="-10" dirty="0"/>
              <a:t>neurons</a:t>
            </a:r>
            <a:endParaRPr sz="2200" dirty="0"/>
          </a:p>
        </p:txBody>
      </p:sp>
      <p:sp>
        <p:nvSpPr>
          <p:cNvPr id="3" name="object 3"/>
          <p:cNvSpPr txBox="1"/>
          <p:nvPr/>
        </p:nvSpPr>
        <p:spPr>
          <a:xfrm>
            <a:off x="261874" y="781811"/>
            <a:ext cx="3917315" cy="2206625"/>
          </a:xfrm>
          <a:prstGeom prst="rect">
            <a:avLst/>
          </a:prstGeom>
        </p:spPr>
        <p:txBody>
          <a:bodyPr vert="horz" wrap="square" lIns="0" tIns="35560" rIns="0" bIns="0" rtlCol="0">
            <a:spAutoFit/>
          </a:bodyPr>
          <a:lstStyle/>
          <a:p>
            <a:pPr marL="12700" marR="5080">
              <a:lnSpc>
                <a:spcPts val="1460"/>
              </a:lnSpc>
              <a:spcBef>
                <a:spcPts val="280"/>
              </a:spcBef>
            </a:pPr>
            <a:r>
              <a:rPr sz="1350" spc="-5" dirty="0">
                <a:latin typeface="Carlito"/>
                <a:cs typeface="Carlito"/>
              </a:rPr>
              <a:t>The team </a:t>
            </a:r>
            <a:r>
              <a:rPr sz="1350" spc="-10" dirty="0">
                <a:latin typeface="Carlito"/>
                <a:cs typeface="Carlito"/>
              </a:rPr>
              <a:t>discovered </a:t>
            </a:r>
            <a:r>
              <a:rPr sz="1350" spc="-5" dirty="0">
                <a:latin typeface="Carlito"/>
                <a:cs typeface="Carlito"/>
              </a:rPr>
              <a:t>that three </a:t>
            </a:r>
            <a:r>
              <a:rPr sz="1350" dirty="0">
                <a:latin typeface="Carlito"/>
                <a:cs typeface="Carlito"/>
              </a:rPr>
              <a:t>types </a:t>
            </a:r>
            <a:r>
              <a:rPr sz="1350" spc="-5" dirty="0">
                <a:latin typeface="Carlito"/>
                <a:cs typeface="Carlito"/>
              </a:rPr>
              <a:t>of </a:t>
            </a:r>
            <a:r>
              <a:rPr sz="1350" dirty="0">
                <a:latin typeface="Carlito"/>
                <a:cs typeface="Carlito"/>
              </a:rPr>
              <a:t>cells </a:t>
            </a:r>
            <a:r>
              <a:rPr sz="1350" spc="-5" dirty="0">
                <a:latin typeface="Carlito"/>
                <a:cs typeface="Carlito"/>
              </a:rPr>
              <a:t>pitched </a:t>
            </a:r>
            <a:r>
              <a:rPr sz="1350" dirty="0">
                <a:latin typeface="Carlito"/>
                <a:cs typeface="Carlito"/>
              </a:rPr>
              <a:t>in,  each </a:t>
            </a:r>
            <a:r>
              <a:rPr sz="1350" spc="-5" dirty="0">
                <a:latin typeface="Carlito"/>
                <a:cs typeface="Carlito"/>
              </a:rPr>
              <a:t>having </a:t>
            </a:r>
            <a:r>
              <a:rPr sz="1350" dirty="0">
                <a:latin typeface="Carlito"/>
                <a:cs typeface="Carlito"/>
              </a:rPr>
              <a:t>a </a:t>
            </a:r>
            <a:r>
              <a:rPr sz="1350" spc="-15" dirty="0">
                <a:latin typeface="Carlito"/>
                <a:cs typeface="Carlito"/>
              </a:rPr>
              <a:t>different </a:t>
            </a:r>
            <a:r>
              <a:rPr sz="1350" spc="-10" dirty="0">
                <a:latin typeface="Carlito"/>
                <a:cs typeface="Carlito"/>
              </a:rPr>
              <a:t>role. </a:t>
            </a:r>
            <a:r>
              <a:rPr sz="1350" spc="-5" dirty="0">
                <a:latin typeface="Carlito"/>
                <a:cs typeface="Carlito"/>
              </a:rPr>
              <a:t>These </a:t>
            </a:r>
            <a:r>
              <a:rPr sz="1350" spc="-10" dirty="0">
                <a:latin typeface="Carlito"/>
                <a:cs typeface="Carlito"/>
              </a:rPr>
              <a:t>were </a:t>
            </a:r>
            <a:r>
              <a:rPr sz="1350" dirty="0">
                <a:latin typeface="Carlito"/>
                <a:cs typeface="Carlito"/>
              </a:rPr>
              <a:t>all glial cells,  which </a:t>
            </a:r>
            <a:r>
              <a:rPr sz="1350" spc="-10" dirty="0">
                <a:latin typeface="Carlito"/>
                <a:cs typeface="Carlito"/>
              </a:rPr>
              <a:t>surround </a:t>
            </a:r>
            <a:r>
              <a:rPr sz="1350" dirty="0">
                <a:latin typeface="Carlito"/>
                <a:cs typeface="Carlito"/>
              </a:rPr>
              <a:t>and </a:t>
            </a:r>
            <a:r>
              <a:rPr sz="1350" spc="-5" dirty="0">
                <a:latin typeface="Carlito"/>
                <a:cs typeface="Carlito"/>
              </a:rPr>
              <a:t>support </a:t>
            </a:r>
            <a:r>
              <a:rPr sz="1350" spc="-10" dirty="0">
                <a:latin typeface="Carlito"/>
                <a:cs typeface="Carlito"/>
              </a:rPr>
              <a:t>neurons. </a:t>
            </a:r>
            <a:r>
              <a:rPr sz="1350" dirty="0">
                <a:latin typeface="Carlito"/>
                <a:cs typeface="Carlito"/>
              </a:rPr>
              <a:t>In </a:t>
            </a:r>
            <a:r>
              <a:rPr sz="1350" spc="-5" dirty="0">
                <a:latin typeface="Carlito"/>
                <a:cs typeface="Carlito"/>
              </a:rPr>
              <a:t>the </a:t>
            </a:r>
            <a:r>
              <a:rPr sz="1350" spc="-15" dirty="0">
                <a:latin typeface="Carlito"/>
                <a:cs typeface="Carlito"/>
              </a:rPr>
              <a:t>first </a:t>
            </a:r>
            <a:r>
              <a:rPr sz="1350" spc="-20" dirty="0">
                <a:latin typeface="Carlito"/>
                <a:cs typeface="Carlito"/>
              </a:rPr>
              <a:t>few  </a:t>
            </a:r>
            <a:r>
              <a:rPr sz="1350" spc="-10" dirty="0">
                <a:latin typeface="Carlito"/>
                <a:cs typeface="Carlito"/>
              </a:rPr>
              <a:t>hours </a:t>
            </a:r>
            <a:r>
              <a:rPr sz="1350" spc="-5" dirty="0">
                <a:latin typeface="Carlito"/>
                <a:cs typeface="Carlito"/>
              </a:rPr>
              <a:t>after </a:t>
            </a:r>
            <a:r>
              <a:rPr sz="1350" dirty="0">
                <a:latin typeface="Carlito"/>
                <a:cs typeface="Carlito"/>
              </a:rPr>
              <a:t>cell </a:t>
            </a:r>
            <a:r>
              <a:rPr sz="1350" spc="-5" dirty="0">
                <a:latin typeface="Carlito"/>
                <a:cs typeface="Carlito"/>
              </a:rPr>
              <a:t>death, microglia swarmed over </a:t>
            </a:r>
            <a:r>
              <a:rPr sz="1350" dirty="0">
                <a:latin typeface="Carlito"/>
                <a:cs typeface="Carlito"/>
              </a:rPr>
              <a:t>the main  </a:t>
            </a:r>
            <a:r>
              <a:rPr sz="1350" spc="-5" dirty="0">
                <a:latin typeface="Carlito"/>
                <a:cs typeface="Carlito"/>
              </a:rPr>
              <a:t>body of </a:t>
            </a:r>
            <a:r>
              <a:rPr sz="1350" dirty="0">
                <a:latin typeface="Carlito"/>
                <a:cs typeface="Carlito"/>
              </a:rPr>
              <a:t>the </a:t>
            </a:r>
            <a:r>
              <a:rPr sz="1350" spc="-5" dirty="0">
                <a:latin typeface="Carlito"/>
                <a:cs typeface="Carlito"/>
              </a:rPr>
              <a:t>dead </a:t>
            </a:r>
            <a:r>
              <a:rPr sz="1350" spc="-10" dirty="0">
                <a:latin typeface="Carlito"/>
                <a:cs typeface="Carlito"/>
              </a:rPr>
              <a:t>neuron, to </a:t>
            </a:r>
            <a:r>
              <a:rPr sz="1350" dirty="0">
                <a:latin typeface="Carlito"/>
                <a:cs typeface="Carlito"/>
              </a:rPr>
              <a:t>clear it </a:t>
            </a:r>
            <a:r>
              <a:rPr sz="1350" spc="-30" dirty="0">
                <a:latin typeface="Carlito"/>
                <a:cs typeface="Carlito"/>
              </a:rPr>
              <a:t>away. </a:t>
            </a:r>
            <a:r>
              <a:rPr sz="1350" spc="-5" dirty="0">
                <a:latin typeface="Carlito"/>
                <a:cs typeface="Carlito"/>
              </a:rPr>
              <a:t>Meanwhile,  </a:t>
            </a:r>
            <a:r>
              <a:rPr sz="1350" spc="-10" dirty="0">
                <a:latin typeface="Carlito"/>
                <a:cs typeface="Carlito"/>
              </a:rPr>
              <a:t>astrocytes </a:t>
            </a:r>
            <a:r>
              <a:rPr sz="1350" dirty="0">
                <a:latin typeface="Carlito"/>
                <a:cs typeface="Carlito"/>
              </a:rPr>
              <a:t>cleaned </a:t>
            </a:r>
            <a:r>
              <a:rPr sz="1350" spc="-5" dirty="0">
                <a:latin typeface="Carlito"/>
                <a:cs typeface="Carlito"/>
              </a:rPr>
              <a:t>up </a:t>
            </a:r>
            <a:r>
              <a:rPr sz="1350" dirty="0">
                <a:latin typeface="Carlito"/>
                <a:cs typeface="Carlito"/>
              </a:rPr>
              <a:t>the </a:t>
            </a:r>
            <a:r>
              <a:rPr sz="1350" spc="-10" dirty="0">
                <a:latin typeface="Carlito"/>
                <a:cs typeface="Carlito"/>
              </a:rPr>
              <a:t>connecting</a:t>
            </a:r>
            <a:r>
              <a:rPr sz="1350" spc="-45" dirty="0">
                <a:latin typeface="Carlito"/>
                <a:cs typeface="Carlito"/>
              </a:rPr>
              <a:t> </a:t>
            </a:r>
            <a:r>
              <a:rPr sz="1350" spc="-5" dirty="0">
                <a:latin typeface="Carlito"/>
                <a:cs typeface="Carlito"/>
              </a:rPr>
              <a:t>dendrites.</a:t>
            </a:r>
            <a:endParaRPr sz="1350">
              <a:latin typeface="Carlito"/>
              <a:cs typeface="Carlito"/>
            </a:endParaRPr>
          </a:p>
          <a:p>
            <a:pPr marL="12700">
              <a:lnSpc>
                <a:spcPts val="1425"/>
              </a:lnSpc>
            </a:pPr>
            <a:r>
              <a:rPr sz="1350" spc="-5" dirty="0">
                <a:latin typeface="Carlito"/>
                <a:cs typeface="Carlito"/>
              </a:rPr>
              <a:t>Meanwhile, NG2 </a:t>
            </a:r>
            <a:r>
              <a:rPr sz="1350" dirty="0">
                <a:latin typeface="Carlito"/>
                <a:cs typeface="Carlito"/>
              </a:rPr>
              <a:t>cells </a:t>
            </a:r>
            <a:r>
              <a:rPr sz="1350" spc="-10" dirty="0">
                <a:latin typeface="Carlito"/>
                <a:cs typeface="Carlito"/>
              </a:rPr>
              <a:t>would </a:t>
            </a:r>
            <a:r>
              <a:rPr sz="1350" dirty="0">
                <a:latin typeface="Carlito"/>
                <a:cs typeface="Carlito"/>
              </a:rPr>
              <a:t>chip in as</a:t>
            </a:r>
            <a:r>
              <a:rPr sz="1350" spc="-15" dirty="0">
                <a:latin typeface="Carlito"/>
                <a:cs typeface="Carlito"/>
              </a:rPr>
              <a:t> </a:t>
            </a:r>
            <a:r>
              <a:rPr sz="1350" spc="-5" dirty="0">
                <a:latin typeface="Carlito"/>
                <a:cs typeface="Carlito"/>
              </a:rPr>
              <a:t>needed.</a:t>
            </a:r>
            <a:endParaRPr sz="1350">
              <a:latin typeface="Carlito"/>
              <a:cs typeface="Carlito"/>
            </a:endParaRPr>
          </a:p>
          <a:p>
            <a:pPr>
              <a:lnSpc>
                <a:spcPct val="100000"/>
              </a:lnSpc>
              <a:spcBef>
                <a:spcPts val="50"/>
              </a:spcBef>
            </a:pPr>
            <a:endParaRPr sz="1550">
              <a:latin typeface="Carlito"/>
              <a:cs typeface="Carlito"/>
            </a:endParaRPr>
          </a:p>
          <a:p>
            <a:pPr marL="184150" indent="-171450">
              <a:lnSpc>
                <a:spcPct val="100000"/>
              </a:lnSpc>
              <a:buFont typeface="Arial"/>
              <a:buChar char="•"/>
              <a:tabLst>
                <a:tab pos="184150" algn="l"/>
              </a:tabLst>
            </a:pPr>
            <a:r>
              <a:rPr sz="1350" spc="-10" dirty="0">
                <a:latin typeface="Carlito"/>
                <a:cs typeface="Carlito"/>
              </a:rPr>
              <a:t>Read </a:t>
            </a:r>
            <a:r>
              <a:rPr sz="1350" dirty="0">
                <a:latin typeface="Carlito"/>
                <a:cs typeface="Carlito"/>
              </a:rPr>
              <a:t>the </a:t>
            </a:r>
            <a:r>
              <a:rPr sz="1350" spc="-5" dirty="0">
                <a:latin typeface="Carlito"/>
                <a:cs typeface="Carlito"/>
              </a:rPr>
              <a:t>following</a:t>
            </a:r>
            <a:r>
              <a:rPr sz="1350" spc="-10" dirty="0">
                <a:latin typeface="Carlito"/>
                <a:cs typeface="Carlito"/>
              </a:rPr>
              <a:t> </a:t>
            </a:r>
            <a:r>
              <a:rPr sz="1350" dirty="0">
                <a:latin typeface="Carlito"/>
                <a:cs typeface="Carlito"/>
              </a:rPr>
              <a:t>article</a:t>
            </a:r>
            <a:endParaRPr sz="1350">
              <a:latin typeface="Carlito"/>
              <a:cs typeface="Carlito"/>
            </a:endParaRPr>
          </a:p>
          <a:p>
            <a:pPr marL="12700" marR="146685">
              <a:lnSpc>
                <a:spcPts val="1460"/>
              </a:lnSpc>
              <a:spcBef>
                <a:spcPts val="345"/>
              </a:spcBef>
            </a:pPr>
            <a:r>
              <a:rPr sz="1350" u="sng" spc="-10" dirty="0">
                <a:solidFill>
                  <a:srgbClr val="0000FF"/>
                </a:solidFill>
                <a:uFill>
                  <a:solidFill>
                    <a:srgbClr val="0000FF"/>
                  </a:solidFill>
                </a:uFill>
                <a:latin typeface="Carlito"/>
                <a:cs typeface="Carlito"/>
                <a:hlinkClick r:id="rId2"/>
              </a:rPr>
              <a:t>https://newatlas.com/medical/yale-video-brain-dead- </a:t>
            </a:r>
            <a:r>
              <a:rPr sz="1350" spc="-10" dirty="0">
                <a:solidFill>
                  <a:srgbClr val="0000FF"/>
                </a:solidFill>
                <a:latin typeface="Carlito"/>
                <a:cs typeface="Carlito"/>
              </a:rPr>
              <a:t> </a:t>
            </a:r>
            <a:r>
              <a:rPr sz="1350" u="sng" spc="-10" dirty="0">
                <a:solidFill>
                  <a:srgbClr val="0000FF"/>
                </a:solidFill>
                <a:uFill>
                  <a:solidFill>
                    <a:srgbClr val="0000FF"/>
                  </a:solidFill>
                </a:uFill>
                <a:latin typeface="Carlito"/>
                <a:cs typeface="Carlito"/>
                <a:hlinkClick r:id="rId2"/>
              </a:rPr>
              <a:t>neurons/</a:t>
            </a:r>
            <a:endParaRPr sz="1350">
              <a:latin typeface="Carlito"/>
              <a:cs typeface="Carlito"/>
            </a:endParaRPr>
          </a:p>
        </p:txBody>
      </p:sp>
      <p:sp>
        <p:nvSpPr>
          <p:cNvPr id="4" name="object 4"/>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16</a:t>
            </a:r>
            <a:endParaRPr sz="600">
              <a:latin typeface="Carlito"/>
              <a:cs typeface="Carli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17</a:t>
            </a:r>
            <a:endParaRPr sz="600">
              <a:latin typeface="Carlito"/>
              <a:cs typeface="Carlito"/>
            </a:endParaRPr>
          </a:p>
        </p:txBody>
      </p:sp>
      <p:sp>
        <p:nvSpPr>
          <p:cNvPr id="3" name="object 3"/>
          <p:cNvSpPr/>
          <p:nvPr/>
        </p:nvSpPr>
        <p:spPr>
          <a:xfrm>
            <a:off x="0" y="116586"/>
            <a:ext cx="4572000" cy="319582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18</a:t>
            </a:r>
            <a:endParaRPr sz="600">
              <a:latin typeface="Carlito"/>
              <a:cs typeface="Carlito"/>
            </a:endParaRPr>
          </a:p>
        </p:txBody>
      </p:sp>
      <p:sp>
        <p:nvSpPr>
          <p:cNvPr id="3" name="object 3"/>
          <p:cNvSpPr/>
          <p:nvPr/>
        </p:nvSpPr>
        <p:spPr>
          <a:xfrm>
            <a:off x="0" y="2286"/>
            <a:ext cx="4572000" cy="3429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19</a:t>
            </a:r>
            <a:endParaRPr sz="600">
              <a:latin typeface="Carlito"/>
              <a:cs typeface="Carlito"/>
            </a:endParaRPr>
          </a:p>
        </p:txBody>
      </p:sp>
      <p:sp>
        <p:nvSpPr>
          <p:cNvPr id="3" name="object 3"/>
          <p:cNvSpPr/>
          <p:nvPr/>
        </p:nvSpPr>
        <p:spPr>
          <a:xfrm>
            <a:off x="65531" y="0"/>
            <a:ext cx="4440936" cy="3429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D076-9FDC-4F84-433C-1CFD5E67AE10}"/>
              </a:ext>
            </a:extLst>
          </p:cNvPr>
          <p:cNvSpPr>
            <a:spLocks noGrp="1"/>
          </p:cNvSpPr>
          <p:nvPr>
            <p:ph type="title"/>
          </p:nvPr>
        </p:nvSpPr>
        <p:spPr>
          <a:xfrm>
            <a:off x="0" y="0"/>
            <a:ext cx="3516376" cy="615553"/>
          </a:xfrm>
        </p:spPr>
        <p:txBody>
          <a:bodyPr/>
          <a:lstStyle/>
          <a:p>
            <a:r>
              <a:rPr lang="en-US" dirty="0"/>
              <a:t>Golgi contributions : figure ( 1.6 ) / figure ( 1.2 )  </a:t>
            </a:r>
          </a:p>
        </p:txBody>
      </p:sp>
      <p:pic>
        <p:nvPicPr>
          <p:cNvPr id="5" name="Picture 4">
            <a:extLst>
              <a:ext uri="{FF2B5EF4-FFF2-40B4-BE49-F238E27FC236}">
                <a16:creationId xmlns:a16="http://schemas.microsoft.com/office/drawing/2014/main" id="{4E778CF3-6EF9-FDD4-7356-6948E5D05353}"/>
              </a:ext>
            </a:extLst>
          </p:cNvPr>
          <p:cNvPicPr>
            <a:picLocks noChangeAspect="1"/>
          </p:cNvPicPr>
          <p:nvPr/>
        </p:nvPicPr>
        <p:blipFill>
          <a:blip r:embed="rId2"/>
          <a:stretch>
            <a:fillRect/>
          </a:stretch>
        </p:blipFill>
        <p:spPr>
          <a:xfrm>
            <a:off x="0" y="806450"/>
            <a:ext cx="2048367" cy="1676400"/>
          </a:xfrm>
          <a:prstGeom prst="rect">
            <a:avLst/>
          </a:prstGeom>
        </p:spPr>
      </p:pic>
      <p:pic>
        <p:nvPicPr>
          <p:cNvPr id="7" name="Picture 6">
            <a:extLst>
              <a:ext uri="{FF2B5EF4-FFF2-40B4-BE49-F238E27FC236}">
                <a16:creationId xmlns:a16="http://schemas.microsoft.com/office/drawing/2014/main" id="{AD2A4BC7-4699-45E6-2818-257F8C720212}"/>
              </a:ext>
            </a:extLst>
          </p:cNvPr>
          <p:cNvPicPr>
            <a:picLocks noChangeAspect="1"/>
          </p:cNvPicPr>
          <p:nvPr/>
        </p:nvPicPr>
        <p:blipFill>
          <a:blip r:embed="rId3"/>
          <a:stretch>
            <a:fillRect/>
          </a:stretch>
        </p:blipFill>
        <p:spPr>
          <a:xfrm>
            <a:off x="2438400" y="806450"/>
            <a:ext cx="2012905" cy="1551767"/>
          </a:xfrm>
          <a:prstGeom prst="rect">
            <a:avLst/>
          </a:prstGeom>
        </p:spPr>
      </p:pic>
      <p:sp>
        <p:nvSpPr>
          <p:cNvPr id="8" name="TextBox 7">
            <a:extLst>
              <a:ext uri="{FF2B5EF4-FFF2-40B4-BE49-F238E27FC236}">
                <a16:creationId xmlns:a16="http://schemas.microsoft.com/office/drawing/2014/main" id="{EE8F0762-5F1C-3AEA-B3DA-3C32D90372B9}"/>
              </a:ext>
            </a:extLst>
          </p:cNvPr>
          <p:cNvSpPr txBox="1"/>
          <p:nvPr/>
        </p:nvSpPr>
        <p:spPr>
          <a:xfrm>
            <a:off x="2819400" y="2358217"/>
            <a:ext cx="1146211" cy="369332"/>
          </a:xfrm>
          <a:prstGeom prst="rect">
            <a:avLst/>
          </a:prstGeom>
          <a:noFill/>
        </p:spPr>
        <p:txBody>
          <a:bodyPr wrap="none" rtlCol="0">
            <a:spAutoFit/>
          </a:bodyPr>
          <a:lstStyle/>
          <a:p>
            <a:r>
              <a:rPr lang="en-US" dirty="0"/>
              <a:t>Explained </a:t>
            </a:r>
          </a:p>
        </p:txBody>
      </p:sp>
      <p:sp>
        <p:nvSpPr>
          <p:cNvPr id="9" name="TextBox 8">
            <a:extLst>
              <a:ext uri="{FF2B5EF4-FFF2-40B4-BE49-F238E27FC236}">
                <a16:creationId xmlns:a16="http://schemas.microsoft.com/office/drawing/2014/main" id="{2A2F2999-3069-2811-1732-086E426F0622}"/>
              </a:ext>
            </a:extLst>
          </p:cNvPr>
          <p:cNvSpPr txBox="1"/>
          <p:nvPr/>
        </p:nvSpPr>
        <p:spPr>
          <a:xfrm>
            <a:off x="208799" y="2482850"/>
            <a:ext cx="1630767" cy="369332"/>
          </a:xfrm>
          <a:prstGeom prst="rect">
            <a:avLst/>
          </a:prstGeom>
          <a:noFill/>
        </p:spPr>
        <p:txBody>
          <a:bodyPr wrap="none" rtlCol="0">
            <a:spAutoFit/>
          </a:bodyPr>
          <a:lstStyle/>
          <a:p>
            <a:r>
              <a:rPr lang="en-US" dirty="0"/>
              <a:t>Explained later </a:t>
            </a:r>
          </a:p>
        </p:txBody>
      </p:sp>
    </p:spTree>
    <p:extLst>
      <p:ext uri="{BB962C8B-B14F-4D97-AF65-F5344CB8AC3E}">
        <p14:creationId xmlns:p14="http://schemas.microsoft.com/office/powerpoint/2010/main" val="3789271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3191" y="227076"/>
            <a:ext cx="3782060" cy="361315"/>
          </a:xfrm>
          <a:prstGeom prst="rect">
            <a:avLst/>
          </a:prstGeom>
        </p:spPr>
        <p:txBody>
          <a:bodyPr vert="horz" wrap="square" lIns="0" tIns="12700" rIns="0" bIns="0" rtlCol="0">
            <a:spAutoFit/>
          </a:bodyPr>
          <a:lstStyle/>
          <a:p>
            <a:pPr marL="12700">
              <a:lnSpc>
                <a:spcPct val="100000"/>
              </a:lnSpc>
              <a:spcBef>
                <a:spcPts val="100"/>
              </a:spcBef>
            </a:pPr>
            <a:r>
              <a:rPr sz="2200" dirty="0"/>
              <a:t>Methods </a:t>
            </a:r>
            <a:r>
              <a:rPr sz="2200" spc="-5" dirty="0"/>
              <a:t>of </a:t>
            </a:r>
            <a:r>
              <a:rPr sz="2200" spc="-10" dirty="0"/>
              <a:t>neuroscience</a:t>
            </a:r>
            <a:r>
              <a:rPr sz="2200" spc="-55" dirty="0"/>
              <a:t> </a:t>
            </a:r>
            <a:r>
              <a:rPr sz="2200" spc="-5" dirty="0"/>
              <a:t>studies</a:t>
            </a:r>
            <a:endParaRPr sz="2200"/>
          </a:p>
        </p:txBody>
      </p:sp>
      <p:sp>
        <p:nvSpPr>
          <p:cNvPr id="3" name="object 3"/>
          <p:cNvSpPr txBox="1"/>
          <p:nvPr/>
        </p:nvSpPr>
        <p:spPr>
          <a:xfrm>
            <a:off x="261874" y="800100"/>
            <a:ext cx="4020820" cy="1537970"/>
          </a:xfrm>
          <a:prstGeom prst="rect">
            <a:avLst/>
          </a:prstGeom>
        </p:spPr>
        <p:txBody>
          <a:bodyPr vert="horz" wrap="square" lIns="0" tIns="12700" rIns="0" bIns="0" rtlCol="0">
            <a:spAutoFit/>
          </a:bodyPr>
          <a:lstStyle/>
          <a:p>
            <a:pPr marL="184150" marR="218440" indent="-171450">
              <a:lnSpc>
                <a:spcPct val="100000"/>
              </a:lnSpc>
              <a:spcBef>
                <a:spcPts val="100"/>
              </a:spcBef>
              <a:buFont typeface="Arial"/>
              <a:buChar char="•"/>
              <a:tabLst>
                <a:tab pos="184150" algn="l"/>
              </a:tabLst>
            </a:pPr>
            <a:r>
              <a:rPr sz="1600" spc="-10" dirty="0">
                <a:latin typeface="Carlito"/>
                <a:cs typeface="Carlito"/>
              </a:rPr>
              <a:t>Several </a:t>
            </a:r>
            <a:r>
              <a:rPr sz="1600" spc="-5" dirty="0">
                <a:latin typeface="Carlito"/>
                <a:cs typeface="Carlito"/>
              </a:rPr>
              <a:t>methods are used </a:t>
            </a:r>
            <a:r>
              <a:rPr sz="1600" spc="-15" dirty="0">
                <a:latin typeface="Carlito"/>
                <a:cs typeface="Carlito"/>
              </a:rPr>
              <a:t>to </a:t>
            </a:r>
            <a:r>
              <a:rPr sz="1600" spc="-5" dirty="0">
                <a:latin typeface="Carlito"/>
                <a:cs typeface="Carlito"/>
              </a:rPr>
              <a:t>study </a:t>
            </a:r>
            <a:r>
              <a:rPr sz="1600" dirty="0">
                <a:latin typeface="Carlito"/>
                <a:cs typeface="Carlito"/>
              </a:rPr>
              <a:t>the  </a:t>
            </a:r>
            <a:r>
              <a:rPr sz="1600" spc="-5" dirty="0">
                <a:latin typeface="Carlito"/>
                <a:cs typeface="Carlito"/>
              </a:rPr>
              <a:t>nervous </a:t>
            </a:r>
            <a:r>
              <a:rPr sz="1600" spc="-20" dirty="0">
                <a:latin typeface="Carlito"/>
                <a:cs typeface="Carlito"/>
              </a:rPr>
              <a:t>system </a:t>
            </a:r>
            <a:r>
              <a:rPr sz="1600" spc="-5" dirty="0">
                <a:latin typeface="Carlito"/>
                <a:cs typeface="Carlito"/>
              </a:rPr>
              <a:t>of humans or other</a:t>
            </a:r>
            <a:r>
              <a:rPr sz="1600" spc="5" dirty="0">
                <a:latin typeface="Carlito"/>
                <a:cs typeface="Carlito"/>
              </a:rPr>
              <a:t> </a:t>
            </a:r>
            <a:r>
              <a:rPr sz="1600" dirty="0">
                <a:latin typeface="Carlito"/>
                <a:cs typeface="Carlito"/>
              </a:rPr>
              <a:t>animals</a:t>
            </a:r>
            <a:endParaRPr sz="1600">
              <a:latin typeface="Carlito"/>
              <a:cs typeface="Carlito"/>
            </a:endParaRPr>
          </a:p>
          <a:p>
            <a:pPr marL="184150" marR="5080" indent="-171450">
              <a:lnSpc>
                <a:spcPct val="100000"/>
              </a:lnSpc>
              <a:spcBef>
                <a:spcPts val="385"/>
              </a:spcBef>
              <a:buFont typeface="Arial"/>
              <a:buChar char="•"/>
              <a:tabLst>
                <a:tab pos="184150" algn="l"/>
              </a:tabLst>
            </a:pPr>
            <a:r>
              <a:rPr sz="1600" dirty="0">
                <a:latin typeface="Carlito"/>
                <a:cs typeface="Carlito"/>
              </a:rPr>
              <a:t>A </a:t>
            </a:r>
            <a:r>
              <a:rPr sz="1600" spc="-5" dirty="0">
                <a:latin typeface="Carlito"/>
                <a:cs typeface="Carlito"/>
              </a:rPr>
              <a:t>challenge </a:t>
            </a:r>
            <a:r>
              <a:rPr sz="1600" dirty="0">
                <a:latin typeface="Carlito"/>
                <a:cs typeface="Carlito"/>
              </a:rPr>
              <a:t>is </a:t>
            </a:r>
            <a:r>
              <a:rPr sz="1600" spc="-10" dirty="0">
                <a:latin typeface="Carlito"/>
                <a:cs typeface="Carlito"/>
              </a:rPr>
              <a:t>to </a:t>
            </a:r>
            <a:r>
              <a:rPr sz="1600" spc="-15" dirty="0">
                <a:latin typeface="Carlito"/>
                <a:cs typeface="Carlito"/>
              </a:rPr>
              <a:t>integrate </a:t>
            </a:r>
            <a:r>
              <a:rPr sz="1600" spc="-5" dirty="0">
                <a:latin typeface="Carlito"/>
                <a:cs typeface="Carlito"/>
              </a:rPr>
              <a:t>the </a:t>
            </a:r>
            <a:r>
              <a:rPr sz="1600" spc="-10" dirty="0">
                <a:latin typeface="Carlito"/>
                <a:cs typeface="Carlito"/>
              </a:rPr>
              <a:t>diverse  </a:t>
            </a:r>
            <a:r>
              <a:rPr sz="1600" spc="-5" dirty="0">
                <a:latin typeface="Carlito"/>
                <a:cs typeface="Carlito"/>
              </a:rPr>
              <a:t>knowledge </a:t>
            </a:r>
            <a:r>
              <a:rPr sz="1600" spc="-10" dirty="0">
                <a:latin typeface="Carlito"/>
                <a:cs typeface="Carlito"/>
              </a:rPr>
              <a:t>from </a:t>
            </a:r>
            <a:r>
              <a:rPr sz="1600" spc="-15" dirty="0">
                <a:latin typeface="Carlito"/>
                <a:cs typeface="Carlito"/>
              </a:rPr>
              <a:t>different </a:t>
            </a:r>
            <a:r>
              <a:rPr sz="1600" spc="-5" dirty="0">
                <a:latin typeface="Carlito"/>
                <a:cs typeface="Carlito"/>
              </a:rPr>
              <a:t>methods </a:t>
            </a:r>
            <a:r>
              <a:rPr sz="1600" spc="-15" dirty="0">
                <a:latin typeface="Carlito"/>
                <a:cs typeface="Carlito"/>
              </a:rPr>
              <a:t>into </a:t>
            </a:r>
            <a:r>
              <a:rPr sz="1600" dirty="0">
                <a:latin typeface="Carlito"/>
                <a:cs typeface="Carlito"/>
              </a:rPr>
              <a:t>a  </a:t>
            </a:r>
            <a:r>
              <a:rPr sz="1600" spc="-10" dirty="0">
                <a:latin typeface="Carlito"/>
                <a:cs typeface="Carlito"/>
              </a:rPr>
              <a:t>coherent understanding </a:t>
            </a:r>
            <a:r>
              <a:rPr sz="1600" spc="-5" dirty="0">
                <a:latin typeface="Carlito"/>
                <a:cs typeface="Carlito"/>
              </a:rPr>
              <a:t>of </a:t>
            </a:r>
            <a:r>
              <a:rPr sz="1600" spc="-10" dirty="0">
                <a:latin typeface="Carlito"/>
                <a:cs typeface="Carlito"/>
              </a:rPr>
              <a:t>brain </a:t>
            </a:r>
            <a:r>
              <a:rPr sz="1600" spc="-5" dirty="0">
                <a:latin typeface="Carlito"/>
                <a:cs typeface="Carlito"/>
              </a:rPr>
              <a:t>structure </a:t>
            </a:r>
            <a:r>
              <a:rPr sz="1600" dirty="0">
                <a:latin typeface="Carlito"/>
                <a:cs typeface="Carlito"/>
              </a:rPr>
              <a:t>and  </a:t>
            </a:r>
            <a:r>
              <a:rPr sz="1600" spc="-5" dirty="0">
                <a:latin typeface="Carlito"/>
                <a:cs typeface="Carlito"/>
              </a:rPr>
              <a:t>function</a:t>
            </a:r>
            <a:endParaRPr sz="1600">
              <a:latin typeface="Carlito"/>
              <a:cs typeface="Carlito"/>
            </a:endParaRPr>
          </a:p>
        </p:txBody>
      </p:sp>
      <p:sp>
        <p:nvSpPr>
          <p:cNvPr id="4" name="object 4"/>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20</a:t>
            </a:r>
            <a:endParaRPr sz="600">
              <a:latin typeface="Carlito"/>
              <a:cs typeface="Carli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751840" marR="5080" indent="-112395">
              <a:lnSpc>
                <a:spcPct val="100000"/>
              </a:lnSpc>
              <a:spcBef>
                <a:spcPts val="95"/>
              </a:spcBef>
            </a:pPr>
            <a:r>
              <a:rPr spc="-10" dirty="0"/>
              <a:t>Visualizing </a:t>
            </a:r>
            <a:r>
              <a:rPr spc="-5" dirty="0"/>
              <a:t>nerve cells  Staining</a:t>
            </a:r>
            <a:r>
              <a:rPr spc="-40" dirty="0"/>
              <a:t> </a:t>
            </a:r>
            <a:r>
              <a:rPr spc="-5" dirty="0"/>
              <a:t>techniques</a:t>
            </a:r>
          </a:p>
        </p:txBody>
      </p:sp>
      <p:sp>
        <p:nvSpPr>
          <p:cNvPr id="3" name="object 3"/>
          <p:cNvSpPr txBox="1"/>
          <p:nvPr/>
        </p:nvSpPr>
        <p:spPr>
          <a:xfrm>
            <a:off x="261874" y="2989834"/>
            <a:ext cx="1165225" cy="155575"/>
          </a:xfrm>
          <a:prstGeom prst="rect">
            <a:avLst/>
          </a:prstGeom>
        </p:spPr>
        <p:txBody>
          <a:bodyPr vert="horz" wrap="square" lIns="0" tIns="12700" rIns="0" bIns="0" rtlCol="0">
            <a:spAutoFit/>
          </a:bodyPr>
          <a:lstStyle/>
          <a:p>
            <a:pPr marL="12700">
              <a:lnSpc>
                <a:spcPct val="100000"/>
              </a:lnSpc>
              <a:spcBef>
                <a:spcPts val="100"/>
              </a:spcBef>
            </a:pPr>
            <a:r>
              <a:rPr sz="850" dirty="0">
                <a:latin typeface="Carlito"/>
                <a:cs typeface="Carlito"/>
              </a:rPr>
              <a:t>Golgi </a:t>
            </a:r>
            <a:r>
              <a:rPr sz="850" spc="-5" dirty="0">
                <a:latin typeface="Carlito"/>
                <a:cs typeface="Carlito"/>
              </a:rPr>
              <a:t>method (silver</a:t>
            </a:r>
            <a:r>
              <a:rPr sz="850" spc="-55" dirty="0">
                <a:latin typeface="Carlito"/>
                <a:cs typeface="Carlito"/>
              </a:rPr>
              <a:t> </a:t>
            </a:r>
            <a:r>
              <a:rPr sz="850" spc="-5" dirty="0">
                <a:latin typeface="Carlito"/>
                <a:cs typeface="Carlito"/>
              </a:rPr>
              <a:t>salts)</a:t>
            </a:r>
            <a:endParaRPr sz="850" dirty="0">
              <a:latin typeface="Carlito"/>
              <a:cs typeface="Carlito"/>
            </a:endParaRPr>
          </a:p>
        </p:txBody>
      </p:sp>
      <p:sp>
        <p:nvSpPr>
          <p:cNvPr id="4" name="object 4"/>
          <p:cNvSpPr txBox="1"/>
          <p:nvPr/>
        </p:nvSpPr>
        <p:spPr>
          <a:xfrm>
            <a:off x="261874" y="3119374"/>
            <a:ext cx="1593850" cy="285115"/>
          </a:xfrm>
          <a:prstGeom prst="rect">
            <a:avLst/>
          </a:prstGeom>
        </p:spPr>
        <p:txBody>
          <a:bodyPr vert="horz" wrap="square" lIns="0" tIns="12700" rIns="0" bIns="0" rtlCol="0">
            <a:spAutoFit/>
          </a:bodyPr>
          <a:lstStyle/>
          <a:p>
            <a:pPr marL="12700">
              <a:lnSpc>
                <a:spcPct val="100000"/>
              </a:lnSpc>
              <a:spcBef>
                <a:spcPts val="100"/>
              </a:spcBef>
            </a:pPr>
            <a:r>
              <a:rPr sz="850" spc="-5" dirty="0">
                <a:latin typeface="Carlito"/>
                <a:cs typeface="Carlito"/>
              </a:rPr>
              <a:t>Fluorescent</a:t>
            </a:r>
            <a:r>
              <a:rPr sz="850" spc="-25" dirty="0">
                <a:latin typeface="Carlito"/>
                <a:cs typeface="Carlito"/>
              </a:rPr>
              <a:t> </a:t>
            </a:r>
            <a:r>
              <a:rPr sz="850" spc="-5" dirty="0">
                <a:latin typeface="Carlito"/>
                <a:cs typeface="Carlito"/>
              </a:rPr>
              <a:t>dye</a:t>
            </a:r>
            <a:endParaRPr sz="850" dirty="0">
              <a:latin typeface="Carlito"/>
              <a:cs typeface="Carlito"/>
            </a:endParaRPr>
          </a:p>
          <a:p>
            <a:pPr marL="12700">
              <a:lnSpc>
                <a:spcPct val="100000"/>
              </a:lnSpc>
            </a:pPr>
            <a:r>
              <a:rPr sz="850" dirty="0">
                <a:latin typeface="Carlito"/>
                <a:cs typeface="Carlito"/>
              </a:rPr>
              <a:t>Nissl </a:t>
            </a:r>
            <a:r>
              <a:rPr sz="850" spc="-5" dirty="0">
                <a:latin typeface="Carlito"/>
                <a:cs typeface="Carlito"/>
              </a:rPr>
              <a:t>method (stains nucleolus</a:t>
            </a:r>
            <a:r>
              <a:rPr sz="850" spc="-50" dirty="0">
                <a:latin typeface="Carlito"/>
                <a:cs typeface="Carlito"/>
              </a:rPr>
              <a:t> </a:t>
            </a:r>
            <a:r>
              <a:rPr sz="850" spc="-5" dirty="0">
                <a:latin typeface="Carlito"/>
                <a:cs typeface="Carlito"/>
              </a:rPr>
              <a:t>only)</a:t>
            </a:r>
            <a:endParaRPr sz="850" dirty="0">
              <a:latin typeface="Carlito"/>
              <a:cs typeface="Carlito"/>
            </a:endParaRPr>
          </a:p>
        </p:txBody>
      </p:sp>
      <p:sp>
        <p:nvSpPr>
          <p:cNvPr id="5" name="object 5"/>
          <p:cNvSpPr/>
          <p:nvPr/>
        </p:nvSpPr>
        <p:spPr>
          <a:xfrm>
            <a:off x="228600" y="727710"/>
            <a:ext cx="3961470" cy="2192053"/>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21</a:t>
            </a:r>
            <a:endParaRPr sz="600">
              <a:latin typeface="Carlito"/>
              <a:cs typeface="Carli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22</a:t>
            </a:r>
            <a:endParaRPr sz="600">
              <a:latin typeface="Carlito"/>
              <a:cs typeface="Carlito"/>
            </a:endParaRPr>
          </a:p>
        </p:txBody>
      </p:sp>
      <p:sp>
        <p:nvSpPr>
          <p:cNvPr id="3" name="object 3"/>
          <p:cNvSpPr/>
          <p:nvPr/>
        </p:nvSpPr>
        <p:spPr>
          <a:xfrm>
            <a:off x="0" y="564642"/>
            <a:ext cx="4572000" cy="2304288"/>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ED76C82-D7D3-BDA4-7166-79256D163A2B}"/>
                  </a:ext>
                </a:extLst>
              </p14:cNvPr>
              <p14:cNvContentPartPr/>
              <p14:nvPr/>
            </p14:nvContentPartPr>
            <p14:xfrm>
              <a:off x="12191" y="1000997"/>
              <a:ext cx="536040" cy="7560"/>
            </p14:xfrm>
          </p:contentPart>
        </mc:Choice>
        <mc:Fallback xmlns="">
          <p:pic>
            <p:nvPicPr>
              <p:cNvPr id="4" name="Ink 3">
                <a:extLst>
                  <a:ext uri="{FF2B5EF4-FFF2-40B4-BE49-F238E27FC236}">
                    <a16:creationId xmlns:a16="http://schemas.microsoft.com/office/drawing/2014/main" id="{2ED76C82-D7D3-BDA4-7166-79256D163A2B}"/>
                  </a:ext>
                </a:extLst>
              </p:cNvPr>
              <p:cNvPicPr/>
              <p:nvPr/>
            </p:nvPicPr>
            <p:blipFill>
              <a:blip r:embed="rId4"/>
              <a:stretch>
                <a:fillRect/>
              </a:stretch>
            </p:blipFill>
            <p:spPr>
              <a:xfrm>
                <a:off x="-23449" y="929357"/>
                <a:ext cx="607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4E95C5B-A417-4695-ACAB-816C0688A7D4}"/>
                  </a:ext>
                </a:extLst>
              </p14:cNvPr>
              <p14:cNvContentPartPr/>
              <p14:nvPr/>
            </p14:nvContentPartPr>
            <p14:xfrm>
              <a:off x="1891179" y="1189277"/>
              <a:ext cx="118440" cy="13320"/>
            </p14:xfrm>
          </p:contentPart>
        </mc:Choice>
        <mc:Fallback xmlns="">
          <p:pic>
            <p:nvPicPr>
              <p:cNvPr id="5" name="Ink 4">
                <a:extLst>
                  <a:ext uri="{FF2B5EF4-FFF2-40B4-BE49-F238E27FC236}">
                    <a16:creationId xmlns:a16="http://schemas.microsoft.com/office/drawing/2014/main" id="{A4E95C5B-A417-4695-ACAB-816C0688A7D4}"/>
                  </a:ext>
                </a:extLst>
              </p:cNvPr>
              <p:cNvPicPr/>
              <p:nvPr/>
            </p:nvPicPr>
            <p:blipFill>
              <a:blip r:embed="rId6"/>
              <a:stretch>
                <a:fillRect/>
              </a:stretch>
            </p:blipFill>
            <p:spPr>
              <a:xfrm>
                <a:off x="1855179" y="1117277"/>
                <a:ext cx="190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D9F18C2-49DF-A4A8-34D5-DCD3C1B7EE4E}"/>
                  </a:ext>
                </a:extLst>
              </p14:cNvPr>
              <p14:cNvContentPartPr/>
              <p14:nvPr/>
            </p14:nvContentPartPr>
            <p14:xfrm>
              <a:off x="61659" y="1314917"/>
              <a:ext cx="213840" cy="26640"/>
            </p14:xfrm>
          </p:contentPart>
        </mc:Choice>
        <mc:Fallback xmlns="">
          <p:pic>
            <p:nvPicPr>
              <p:cNvPr id="6" name="Ink 5">
                <a:extLst>
                  <a:ext uri="{FF2B5EF4-FFF2-40B4-BE49-F238E27FC236}">
                    <a16:creationId xmlns:a16="http://schemas.microsoft.com/office/drawing/2014/main" id="{9D9F18C2-49DF-A4A8-34D5-DCD3C1B7EE4E}"/>
                  </a:ext>
                </a:extLst>
              </p:cNvPr>
              <p:cNvPicPr/>
              <p:nvPr/>
            </p:nvPicPr>
            <p:blipFill>
              <a:blip r:embed="rId8"/>
              <a:stretch>
                <a:fillRect/>
              </a:stretch>
            </p:blipFill>
            <p:spPr>
              <a:xfrm>
                <a:off x="26019" y="1242917"/>
                <a:ext cx="285480" cy="17028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2553970" marR="5080" indent="-12700">
              <a:lnSpc>
                <a:spcPct val="100000"/>
              </a:lnSpc>
              <a:spcBef>
                <a:spcPts val="95"/>
              </a:spcBef>
            </a:pPr>
            <a:r>
              <a:rPr spc="-15" dirty="0"/>
              <a:t>Knee</a:t>
            </a:r>
            <a:r>
              <a:rPr spc="-70" dirty="0"/>
              <a:t> </a:t>
            </a:r>
            <a:r>
              <a:rPr spc="-10" dirty="0"/>
              <a:t>jerk  </a:t>
            </a:r>
            <a:r>
              <a:rPr spc="-35" dirty="0"/>
              <a:t>r</a:t>
            </a:r>
            <a:r>
              <a:rPr spc="-5" dirty="0"/>
              <a:t>esponse</a:t>
            </a:r>
          </a:p>
        </p:txBody>
      </p:sp>
      <p:grpSp>
        <p:nvGrpSpPr>
          <p:cNvPr id="3" name="object 3"/>
          <p:cNvGrpSpPr/>
          <p:nvPr/>
        </p:nvGrpSpPr>
        <p:grpSpPr>
          <a:xfrm>
            <a:off x="175293" y="221963"/>
            <a:ext cx="4330065" cy="3207385"/>
            <a:chOff x="175293" y="221963"/>
            <a:chExt cx="4330065" cy="3207385"/>
          </a:xfrm>
        </p:grpSpPr>
        <p:sp>
          <p:nvSpPr>
            <p:cNvPr id="4" name="object 4"/>
            <p:cNvSpPr/>
            <p:nvPr/>
          </p:nvSpPr>
          <p:spPr>
            <a:xfrm>
              <a:off x="175293" y="221963"/>
              <a:ext cx="2506834" cy="18886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47899" y="2105406"/>
              <a:ext cx="2257044" cy="1323594"/>
            </a:xfrm>
            <a:prstGeom prst="rect">
              <a:avLst/>
            </a:prstGeom>
            <a:blipFill>
              <a:blip r:embed="rId3" cstate="print"/>
              <a:stretch>
                <a:fillRect/>
              </a:stretch>
            </a:blipFill>
          </p:spPr>
          <p:txBody>
            <a:bodyPr wrap="square" lIns="0" tIns="0" rIns="0" bIns="0" rtlCol="0"/>
            <a:lstStyle/>
            <a:p>
              <a:endParaRPr dirty="0"/>
            </a:p>
          </p:txBody>
        </p:sp>
      </p:grpSp>
      <p:sp>
        <p:nvSpPr>
          <p:cNvPr id="6" name="object 6"/>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23</a:t>
            </a:r>
            <a:endParaRPr sz="600">
              <a:latin typeface="Carlito"/>
              <a:cs typeface="Carlito"/>
            </a:endParaRPr>
          </a:p>
        </p:txBody>
      </p:sp>
      <p:sp>
        <p:nvSpPr>
          <p:cNvPr id="7" name="object 7"/>
          <p:cNvSpPr/>
          <p:nvPr/>
        </p:nvSpPr>
        <p:spPr>
          <a:xfrm>
            <a:off x="152400" y="2324100"/>
            <a:ext cx="1104900" cy="457200"/>
          </a:xfrm>
          <a:custGeom>
            <a:avLst/>
            <a:gdLst/>
            <a:ahLst/>
            <a:cxnLst/>
            <a:rect l="l" t="t" r="r" b="b"/>
            <a:pathLst>
              <a:path w="1104900" h="457200">
                <a:moveTo>
                  <a:pt x="0" y="76200"/>
                </a:moveTo>
                <a:lnTo>
                  <a:pt x="5994" y="46559"/>
                </a:lnTo>
                <a:lnTo>
                  <a:pt x="22336" y="22336"/>
                </a:lnTo>
                <a:lnTo>
                  <a:pt x="46559" y="5994"/>
                </a:lnTo>
                <a:lnTo>
                  <a:pt x="76200" y="0"/>
                </a:lnTo>
                <a:lnTo>
                  <a:pt x="1028700" y="0"/>
                </a:lnTo>
                <a:lnTo>
                  <a:pt x="1058340" y="5994"/>
                </a:lnTo>
                <a:lnTo>
                  <a:pt x="1082563" y="22336"/>
                </a:lnTo>
                <a:lnTo>
                  <a:pt x="1098905" y="46559"/>
                </a:lnTo>
                <a:lnTo>
                  <a:pt x="1104900" y="76200"/>
                </a:lnTo>
                <a:lnTo>
                  <a:pt x="1104900" y="381000"/>
                </a:lnTo>
                <a:lnTo>
                  <a:pt x="1098905" y="410640"/>
                </a:lnTo>
                <a:lnTo>
                  <a:pt x="1082563" y="434863"/>
                </a:lnTo>
                <a:lnTo>
                  <a:pt x="1058340" y="451205"/>
                </a:lnTo>
                <a:lnTo>
                  <a:pt x="1028700" y="457200"/>
                </a:lnTo>
                <a:lnTo>
                  <a:pt x="76200" y="457200"/>
                </a:lnTo>
                <a:lnTo>
                  <a:pt x="46559" y="451205"/>
                </a:lnTo>
                <a:lnTo>
                  <a:pt x="22336" y="434863"/>
                </a:lnTo>
                <a:lnTo>
                  <a:pt x="5994" y="410640"/>
                </a:lnTo>
                <a:lnTo>
                  <a:pt x="0" y="381000"/>
                </a:lnTo>
                <a:lnTo>
                  <a:pt x="0" y="76200"/>
                </a:lnTo>
                <a:close/>
              </a:path>
            </a:pathLst>
          </a:custGeom>
          <a:ln w="4762">
            <a:solidFill>
              <a:srgbClr val="C0504D"/>
            </a:solidFill>
          </a:ln>
        </p:spPr>
        <p:txBody>
          <a:bodyPr wrap="square" lIns="0" tIns="0" rIns="0" bIns="0" rtlCol="0"/>
          <a:lstStyle/>
          <a:p>
            <a:endParaRPr/>
          </a:p>
        </p:txBody>
      </p:sp>
      <p:sp>
        <p:nvSpPr>
          <p:cNvPr id="8" name="object 8"/>
          <p:cNvSpPr txBox="1"/>
          <p:nvPr/>
        </p:nvSpPr>
        <p:spPr>
          <a:xfrm>
            <a:off x="278891" y="2395474"/>
            <a:ext cx="852805" cy="299720"/>
          </a:xfrm>
          <a:prstGeom prst="rect">
            <a:avLst/>
          </a:prstGeom>
        </p:spPr>
        <p:txBody>
          <a:bodyPr vert="horz" wrap="square" lIns="0" tIns="12700" rIns="0" bIns="0" rtlCol="0">
            <a:spAutoFit/>
          </a:bodyPr>
          <a:lstStyle/>
          <a:p>
            <a:pPr marL="45720" marR="5080" indent="-33020">
              <a:lnSpc>
                <a:spcPct val="100000"/>
              </a:lnSpc>
              <a:spcBef>
                <a:spcPts val="100"/>
              </a:spcBef>
            </a:pPr>
            <a:r>
              <a:rPr sz="900" spc="-5" dirty="0">
                <a:solidFill>
                  <a:srgbClr val="C0504D"/>
                </a:solidFill>
                <a:latin typeface="Carlito"/>
                <a:cs typeface="Carlito"/>
              </a:rPr>
              <a:t>What are</a:t>
            </a:r>
            <a:r>
              <a:rPr sz="900" spc="-60" dirty="0">
                <a:solidFill>
                  <a:srgbClr val="C0504D"/>
                </a:solidFill>
                <a:latin typeface="Carlito"/>
                <a:cs typeface="Carlito"/>
              </a:rPr>
              <a:t> </a:t>
            </a:r>
            <a:r>
              <a:rPr sz="900" spc="-10" dirty="0">
                <a:solidFill>
                  <a:srgbClr val="C0504D"/>
                </a:solidFill>
                <a:latin typeface="Carlito"/>
                <a:cs typeface="Carlito"/>
              </a:rPr>
              <a:t>afferent  fibers?</a:t>
            </a:r>
            <a:r>
              <a:rPr sz="900" spc="-30" dirty="0">
                <a:solidFill>
                  <a:srgbClr val="C0504D"/>
                </a:solidFill>
                <a:latin typeface="Carlito"/>
                <a:cs typeface="Carlito"/>
              </a:rPr>
              <a:t> </a:t>
            </a:r>
            <a:r>
              <a:rPr sz="900" spc="-10" dirty="0">
                <a:solidFill>
                  <a:srgbClr val="C0504D"/>
                </a:solidFill>
                <a:latin typeface="Carlito"/>
                <a:cs typeface="Carlito"/>
              </a:rPr>
              <a:t>Efferent?</a:t>
            </a:r>
            <a:endParaRPr sz="900">
              <a:latin typeface="Carlito"/>
              <a:cs typeface="Carlito"/>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3B333AC-2B71-7833-53B0-B7260949ABF6}"/>
                  </a:ext>
                </a:extLst>
              </p14:cNvPr>
              <p14:cNvContentPartPr/>
              <p14:nvPr/>
            </p14:nvContentPartPr>
            <p14:xfrm>
              <a:off x="2275973" y="2246280"/>
              <a:ext cx="282240" cy="20880"/>
            </p14:xfrm>
          </p:contentPart>
        </mc:Choice>
        <mc:Fallback xmlns="">
          <p:pic>
            <p:nvPicPr>
              <p:cNvPr id="9" name="Ink 8">
                <a:extLst>
                  <a:ext uri="{FF2B5EF4-FFF2-40B4-BE49-F238E27FC236}">
                    <a16:creationId xmlns:a16="http://schemas.microsoft.com/office/drawing/2014/main" id="{83B333AC-2B71-7833-53B0-B7260949ABF6}"/>
                  </a:ext>
                </a:extLst>
              </p:cNvPr>
              <p:cNvPicPr/>
              <p:nvPr/>
            </p:nvPicPr>
            <p:blipFill>
              <a:blip r:embed="rId5"/>
              <a:stretch>
                <a:fillRect/>
              </a:stretch>
            </p:blipFill>
            <p:spPr>
              <a:xfrm>
                <a:off x="2240333" y="2174280"/>
                <a:ext cx="353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832FDC6-7FC6-8C02-CD7B-5296A494C1AA}"/>
                  </a:ext>
                </a:extLst>
              </p14:cNvPr>
              <p14:cNvContentPartPr/>
              <p14:nvPr/>
            </p14:nvContentPartPr>
            <p14:xfrm>
              <a:off x="2252213" y="2904000"/>
              <a:ext cx="219600" cy="5760"/>
            </p14:xfrm>
          </p:contentPart>
        </mc:Choice>
        <mc:Fallback xmlns="">
          <p:pic>
            <p:nvPicPr>
              <p:cNvPr id="10" name="Ink 9">
                <a:extLst>
                  <a:ext uri="{FF2B5EF4-FFF2-40B4-BE49-F238E27FC236}">
                    <a16:creationId xmlns:a16="http://schemas.microsoft.com/office/drawing/2014/main" id="{6832FDC6-7FC6-8C02-CD7B-5296A494C1AA}"/>
                  </a:ext>
                </a:extLst>
              </p:cNvPr>
              <p:cNvPicPr/>
              <p:nvPr/>
            </p:nvPicPr>
            <p:blipFill>
              <a:blip r:embed="rId7"/>
              <a:stretch>
                <a:fillRect/>
              </a:stretch>
            </p:blipFill>
            <p:spPr>
              <a:xfrm>
                <a:off x="2216573" y="2832360"/>
                <a:ext cx="291240" cy="149400"/>
              </a:xfrm>
              <a:prstGeom prst="rect">
                <a:avLst/>
              </a:prstGeom>
            </p:spPr>
          </p:pic>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AF7B52-38A5-37D3-65EA-5D3B96917B3F}"/>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523E6701-1EE8-7A1A-CA5E-F85C7F6B72CB}"/>
              </a:ext>
            </a:extLst>
          </p:cNvPr>
          <p:cNvPicPr>
            <a:picLocks noChangeAspect="1"/>
          </p:cNvPicPr>
          <p:nvPr/>
        </p:nvPicPr>
        <p:blipFill>
          <a:blip r:embed="rId2"/>
          <a:stretch>
            <a:fillRect/>
          </a:stretch>
        </p:blipFill>
        <p:spPr>
          <a:xfrm>
            <a:off x="-1" y="402503"/>
            <a:ext cx="4572000" cy="2948265"/>
          </a:xfrm>
          <a:prstGeom prst="rect">
            <a:avLst/>
          </a:prstGeom>
        </p:spPr>
      </p:pic>
    </p:spTree>
    <p:extLst>
      <p:ext uri="{BB962C8B-B14F-4D97-AF65-F5344CB8AC3E}">
        <p14:creationId xmlns:p14="http://schemas.microsoft.com/office/powerpoint/2010/main" val="2922260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16D115-6DED-A46B-BE6A-29A7613FB5DA}"/>
              </a:ext>
            </a:extLst>
          </p:cNvPr>
          <p:cNvSpPr>
            <a:spLocks noGrp="1"/>
          </p:cNvSpPr>
          <p:nvPr>
            <p:ph type="body" idx="1"/>
          </p:nvPr>
        </p:nvSpPr>
        <p:spPr>
          <a:xfrm>
            <a:off x="1" y="0"/>
            <a:ext cx="4572000" cy="3093154"/>
          </a:xfrm>
        </p:spPr>
        <p:txBody>
          <a:bodyPr/>
          <a:lstStyle/>
          <a:p>
            <a:r>
              <a:rPr lang="en-US" sz="1100" dirty="0"/>
              <a:t>The knee-jerk response, a simple reflex circuit. Formally known as the myotatic reflex</a:t>
            </a:r>
          </a:p>
          <a:p>
            <a:endParaRPr lang="en-US" sz="1100" dirty="0"/>
          </a:p>
          <a:p>
            <a:r>
              <a:rPr lang="en-US" sz="1100" dirty="0"/>
              <a:t>this response illustrates several points about the functional organization of neural circuits.</a:t>
            </a:r>
          </a:p>
          <a:p>
            <a:endParaRPr lang="en-US" sz="1100" dirty="0"/>
          </a:p>
          <a:p>
            <a:r>
              <a:rPr lang="en-US" sz="1100" b="1" dirty="0">
                <a:latin typeface="Aharoni" panose="02010803020104030203" pitchFamily="2" charset="-79"/>
                <a:cs typeface="Aharoni" panose="02010803020104030203" pitchFamily="2" charset="-79"/>
              </a:rPr>
              <a:t>Mechanism : </a:t>
            </a:r>
          </a:p>
          <a:p>
            <a:endParaRPr lang="en-US" sz="1100" dirty="0"/>
          </a:p>
          <a:p>
            <a:r>
              <a:rPr lang="en-US" sz="1100" dirty="0"/>
              <a:t> Stimulation of </a:t>
            </a:r>
            <a:r>
              <a:rPr lang="en-US" sz="1100" b="1" dirty="0"/>
              <a:t>peripheral sensors </a:t>
            </a:r>
            <a:r>
              <a:rPr lang="en-US" sz="1100" dirty="0"/>
              <a:t>(a muscle stretch receptor in this case) initiates receptor potentials that trigger action potentials that travel centrally along the </a:t>
            </a:r>
            <a:r>
              <a:rPr lang="en-US" sz="1100" b="1" i="1" dirty="0"/>
              <a:t>afferent axons </a:t>
            </a:r>
            <a:r>
              <a:rPr lang="en-US" sz="1100" dirty="0"/>
              <a:t>of the </a:t>
            </a:r>
            <a:r>
              <a:rPr lang="en-US" sz="1100" i="1" dirty="0">
                <a:solidFill>
                  <a:srgbClr val="FF0000"/>
                </a:solidFill>
              </a:rPr>
              <a:t>sensory neurons</a:t>
            </a:r>
            <a:r>
              <a:rPr lang="en-US" sz="1100" dirty="0"/>
              <a:t>. This information stimulates </a:t>
            </a:r>
            <a:r>
              <a:rPr lang="en-US" sz="1100" dirty="0">
                <a:solidFill>
                  <a:srgbClr val="FF0000"/>
                </a:solidFill>
              </a:rPr>
              <a:t>spinal motor neurons </a:t>
            </a:r>
            <a:r>
              <a:rPr lang="en-US" sz="1100" dirty="0"/>
              <a:t>by means of </a:t>
            </a:r>
            <a:r>
              <a:rPr lang="en-US" sz="1400" dirty="0"/>
              <a:t>?</a:t>
            </a:r>
            <a:r>
              <a:rPr lang="en-US" sz="1100" dirty="0"/>
              <a:t>  synaptic contacts. The action potentials triggered by the synaptic potential in motor neurons travel peripherally in </a:t>
            </a:r>
            <a:r>
              <a:rPr lang="en-US" sz="1100" b="1" i="1" dirty="0"/>
              <a:t>efferent axons</a:t>
            </a:r>
            <a:r>
              <a:rPr lang="en-US" sz="1100" dirty="0"/>
              <a:t>, giving rise to muscle contraction and a behavioral response.</a:t>
            </a:r>
          </a:p>
          <a:p>
            <a:endParaRPr lang="en-US" sz="1100" dirty="0"/>
          </a:p>
          <a:p>
            <a:r>
              <a:rPr lang="en-US" sz="1100" b="1" dirty="0">
                <a:latin typeface="Aharoni" panose="02010803020104030203" pitchFamily="2" charset="-79"/>
                <a:cs typeface="Aharoni" panose="02010803020104030203" pitchFamily="2" charset="-79"/>
              </a:rPr>
              <a:t>Purpose ? </a:t>
            </a:r>
          </a:p>
          <a:p>
            <a:r>
              <a:rPr lang="en-US" sz="1100" dirty="0"/>
              <a:t> One of the purposes of this particular reflex is to help maintain an upright posture in the face of unexpected changes (such as tripping).</a:t>
            </a:r>
          </a:p>
        </p:txBody>
      </p:sp>
    </p:spTree>
    <p:extLst>
      <p:ext uri="{BB962C8B-B14F-4D97-AF65-F5344CB8AC3E}">
        <p14:creationId xmlns:p14="http://schemas.microsoft.com/office/powerpoint/2010/main" val="390899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6967" y="261366"/>
            <a:ext cx="2795905" cy="299720"/>
          </a:xfrm>
          <a:prstGeom prst="rect">
            <a:avLst/>
          </a:prstGeom>
        </p:spPr>
        <p:txBody>
          <a:bodyPr vert="horz" wrap="square" lIns="0" tIns="12700" rIns="0" bIns="0" rtlCol="0">
            <a:spAutoFit/>
          </a:bodyPr>
          <a:lstStyle/>
          <a:p>
            <a:pPr marL="12700">
              <a:lnSpc>
                <a:spcPct val="100000"/>
              </a:lnSpc>
              <a:spcBef>
                <a:spcPts val="100"/>
              </a:spcBef>
            </a:pPr>
            <a:r>
              <a:rPr sz="1800" spc="-10" dirty="0"/>
              <a:t>Electrophysiological</a:t>
            </a:r>
            <a:r>
              <a:rPr sz="1800" spc="-55" dirty="0"/>
              <a:t> </a:t>
            </a:r>
            <a:r>
              <a:rPr sz="1800" spc="-10" dirty="0"/>
              <a:t>recording</a:t>
            </a:r>
            <a:endParaRPr sz="1800" dirty="0"/>
          </a:p>
        </p:txBody>
      </p:sp>
      <p:sp>
        <p:nvSpPr>
          <p:cNvPr id="3" name="object 3"/>
          <p:cNvSpPr txBox="1"/>
          <p:nvPr/>
        </p:nvSpPr>
        <p:spPr>
          <a:xfrm>
            <a:off x="76200" y="654050"/>
            <a:ext cx="3516629" cy="1212448"/>
          </a:xfrm>
          <a:prstGeom prst="rect">
            <a:avLst/>
          </a:prstGeom>
        </p:spPr>
        <p:txBody>
          <a:bodyPr vert="horz" wrap="square" lIns="0" tIns="12700" rIns="0" bIns="0" rtlCol="0">
            <a:spAutoFit/>
          </a:bodyPr>
          <a:lstStyle/>
          <a:p>
            <a:pPr marL="184150" marR="5080" indent="-171450">
              <a:lnSpc>
                <a:spcPct val="120000"/>
              </a:lnSpc>
              <a:spcBef>
                <a:spcPts val="100"/>
              </a:spcBef>
              <a:buFont typeface="Arial"/>
              <a:buChar char="•"/>
              <a:tabLst>
                <a:tab pos="184150" algn="l"/>
              </a:tabLst>
            </a:pPr>
            <a:r>
              <a:rPr sz="1600" b="1" spc="-5" dirty="0">
                <a:solidFill>
                  <a:srgbClr val="FF0000"/>
                </a:solidFill>
                <a:latin typeface="Carlito"/>
                <a:cs typeface="Carlito"/>
              </a:rPr>
              <a:t>Extracellular </a:t>
            </a:r>
            <a:r>
              <a:rPr sz="1600" b="1" spc="-10" dirty="0">
                <a:solidFill>
                  <a:srgbClr val="FF0000"/>
                </a:solidFill>
                <a:latin typeface="Carlito"/>
                <a:cs typeface="Carlito"/>
              </a:rPr>
              <a:t>recording </a:t>
            </a:r>
            <a:r>
              <a:rPr sz="1600" spc="-5" dirty="0">
                <a:latin typeface="Carlito"/>
                <a:cs typeface="Carlito"/>
              </a:rPr>
              <a:t>of nerve </a:t>
            </a:r>
            <a:r>
              <a:rPr sz="1600" spc="-10" dirty="0">
                <a:latin typeface="Carlito"/>
                <a:cs typeface="Carlito"/>
              </a:rPr>
              <a:t>function  </a:t>
            </a:r>
            <a:r>
              <a:rPr sz="1600" spc="-5" dirty="0">
                <a:latin typeface="Carlito"/>
                <a:cs typeface="Carlito"/>
              </a:rPr>
              <a:t>Functional</a:t>
            </a:r>
            <a:r>
              <a:rPr sz="1600" dirty="0">
                <a:latin typeface="Carlito"/>
                <a:cs typeface="Carlito"/>
              </a:rPr>
              <a:t> </a:t>
            </a:r>
            <a:r>
              <a:rPr sz="1600" spc="-5" dirty="0">
                <a:latin typeface="Carlito"/>
                <a:cs typeface="Carlito"/>
              </a:rPr>
              <a:t>studies</a:t>
            </a:r>
            <a:endParaRPr lang="en-US" sz="1600" spc="-5" dirty="0">
              <a:latin typeface="Carlito"/>
              <a:cs typeface="Carlito"/>
            </a:endParaRPr>
          </a:p>
          <a:p>
            <a:pPr marL="184150" marR="5080" indent="-171450">
              <a:lnSpc>
                <a:spcPct val="120000"/>
              </a:lnSpc>
              <a:spcBef>
                <a:spcPts val="100"/>
              </a:spcBef>
              <a:buFont typeface="Arial"/>
              <a:buChar char="•"/>
              <a:tabLst>
                <a:tab pos="184150" algn="l"/>
              </a:tabLst>
            </a:pPr>
            <a:r>
              <a:rPr lang="en-US" sz="1100" dirty="0"/>
              <a:t>shows the relative frequency and pattern of action potentials in neurons that form the neural circuits for the myotatic reflex</a:t>
            </a:r>
            <a:endParaRPr sz="1100" dirty="0">
              <a:latin typeface="Carlito"/>
              <a:cs typeface="Carlito"/>
            </a:endParaRPr>
          </a:p>
        </p:txBody>
      </p:sp>
      <p:sp>
        <p:nvSpPr>
          <p:cNvPr id="4" name="object 4"/>
          <p:cNvSpPr/>
          <p:nvPr/>
        </p:nvSpPr>
        <p:spPr>
          <a:xfrm>
            <a:off x="762000" y="1932628"/>
            <a:ext cx="3181286" cy="12954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24</a:t>
            </a:r>
            <a:endParaRPr sz="600">
              <a:latin typeface="Carlito"/>
              <a:cs typeface="Carli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33F11D-0714-BBF9-D82F-E5AA4513E642}"/>
              </a:ext>
            </a:extLst>
          </p:cNvPr>
          <p:cNvSpPr>
            <a:spLocks noGrp="1"/>
          </p:cNvSpPr>
          <p:nvPr>
            <p:ph type="body" idx="1"/>
          </p:nvPr>
        </p:nvSpPr>
        <p:spPr>
          <a:xfrm>
            <a:off x="0" y="0"/>
            <a:ext cx="4572000" cy="1184940"/>
          </a:xfrm>
        </p:spPr>
        <p:txBody>
          <a:bodyPr/>
          <a:lstStyle/>
          <a:p>
            <a:r>
              <a:rPr lang="en-US" sz="1100" b="1" dirty="0"/>
              <a:t>Action potentials </a:t>
            </a:r>
            <a:r>
              <a:rPr lang="en-US" sz="1100" dirty="0"/>
              <a:t>are indicated by individual vertical lines. </a:t>
            </a:r>
            <a:r>
              <a:rPr lang="en-US" sz="1100" dirty="0">
                <a:solidFill>
                  <a:schemeClr val="accent1"/>
                </a:solidFill>
              </a:rPr>
              <a:t>As a result of the</a:t>
            </a:r>
          </a:p>
          <a:p>
            <a:r>
              <a:rPr lang="en-US" sz="1100" dirty="0">
                <a:solidFill>
                  <a:schemeClr val="accent1"/>
                </a:solidFill>
              </a:rPr>
              <a:t>stimulus</a:t>
            </a:r>
            <a:r>
              <a:rPr lang="en-US" sz="1100" dirty="0"/>
              <a:t>, the </a:t>
            </a:r>
            <a:r>
              <a:rPr lang="en-US" sz="1100" dirty="0">
                <a:solidFill>
                  <a:srgbClr val="FF0000"/>
                </a:solidFill>
              </a:rPr>
              <a:t>sensory neuron </a:t>
            </a:r>
            <a:r>
              <a:rPr lang="en-US" sz="1100" dirty="0"/>
              <a:t>is triggered to fire at </a:t>
            </a:r>
            <a:r>
              <a:rPr lang="en-US" sz="1100" u="sng" dirty="0"/>
              <a:t>higher frequency </a:t>
            </a:r>
            <a:r>
              <a:rPr lang="en-US" sz="1100" dirty="0"/>
              <a:t>(i.e., more action potentials per unit of time)  → This increase triggers a higher frequency of action potentials in both the extensor motor neurons and the interneurons. Concurrently, the inhibitory synapses made by the interneurons onto the flexor motor neurons cause the frequency of action potentials in these</a:t>
            </a:r>
          </a:p>
          <a:p>
            <a:r>
              <a:rPr lang="en-US" sz="1100" dirty="0"/>
              <a:t>cells to decline.</a:t>
            </a:r>
          </a:p>
        </p:txBody>
      </p:sp>
      <p:pic>
        <p:nvPicPr>
          <p:cNvPr id="5" name="Picture 4">
            <a:extLst>
              <a:ext uri="{FF2B5EF4-FFF2-40B4-BE49-F238E27FC236}">
                <a16:creationId xmlns:a16="http://schemas.microsoft.com/office/drawing/2014/main" id="{BF542F71-AFDB-D63D-749D-AF44B25976FA}"/>
              </a:ext>
            </a:extLst>
          </p:cNvPr>
          <p:cNvPicPr>
            <a:picLocks noChangeAspect="1"/>
          </p:cNvPicPr>
          <p:nvPr/>
        </p:nvPicPr>
        <p:blipFill>
          <a:blip r:embed="rId2"/>
          <a:stretch>
            <a:fillRect/>
          </a:stretch>
        </p:blipFill>
        <p:spPr>
          <a:xfrm>
            <a:off x="914400" y="1644650"/>
            <a:ext cx="2590800" cy="1481772"/>
          </a:xfrm>
          <a:prstGeom prst="rect">
            <a:avLst/>
          </a:prstGeom>
        </p:spPr>
      </p:pic>
    </p:spTree>
    <p:extLst>
      <p:ext uri="{BB962C8B-B14F-4D97-AF65-F5344CB8AC3E}">
        <p14:creationId xmlns:p14="http://schemas.microsoft.com/office/powerpoint/2010/main" val="3785678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9744" y="258826"/>
            <a:ext cx="2571750" cy="299720"/>
          </a:xfrm>
          <a:prstGeom prst="rect">
            <a:avLst/>
          </a:prstGeom>
        </p:spPr>
        <p:txBody>
          <a:bodyPr vert="horz" wrap="square" lIns="0" tIns="12700" rIns="0" bIns="0" rtlCol="0">
            <a:spAutoFit/>
          </a:bodyPr>
          <a:lstStyle/>
          <a:p>
            <a:pPr marL="12700">
              <a:lnSpc>
                <a:spcPct val="100000"/>
              </a:lnSpc>
              <a:spcBef>
                <a:spcPts val="100"/>
              </a:spcBef>
            </a:pPr>
            <a:r>
              <a:rPr sz="1800" spc="-10" dirty="0"/>
              <a:t>Electrophysiological</a:t>
            </a:r>
            <a:r>
              <a:rPr sz="1800" spc="-55" dirty="0"/>
              <a:t> </a:t>
            </a:r>
            <a:r>
              <a:rPr sz="1800" spc="-5" dirty="0"/>
              <a:t>studies</a:t>
            </a:r>
            <a:endParaRPr sz="1800"/>
          </a:p>
        </p:txBody>
      </p:sp>
      <p:sp>
        <p:nvSpPr>
          <p:cNvPr id="3" name="object 3"/>
          <p:cNvSpPr txBox="1"/>
          <p:nvPr/>
        </p:nvSpPr>
        <p:spPr>
          <a:xfrm>
            <a:off x="69486" y="806450"/>
            <a:ext cx="1713230" cy="1050290"/>
          </a:xfrm>
          <a:prstGeom prst="rect">
            <a:avLst/>
          </a:prstGeom>
        </p:spPr>
        <p:txBody>
          <a:bodyPr vert="horz" wrap="square" lIns="0" tIns="12700" rIns="0" bIns="0" rtlCol="0">
            <a:spAutoFit/>
          </a:bodyPr>
          <a:lstStyle/>
          <a:p>
            <a:pPr marL="184150" marR="5080" indent="-171450">
              <a:lnSpc>
                <a:spcPct val="100000"/>
              </a:lnSpc>
              <a:spcBef>
                <a:spcPts val="100"/>
              </a:spcBef>
              <a:buFont typeface="Arial"/>
              <a:buChar char="•"/>
              <a:tabLst>
                <a:tab pos="184150" algn="l"/>
              </a:tabLst>
            </a:pPr>
            <a:r>
              <a:rPr sz="1600" b="1" spc="-5" dirty="0">
                <a:solidFill>
                  <a:srgbClr val="FF0000"/>
                </a:solidFill>
                <a:latin typeface="Carlito"/>
                <a:cs typeface="Carlito"/>
              </a:rPr>
              <a:t>Intracellular  </a:t>
            </a:r>
            <a:r>
              <a:rPr sz="1600" b="1" spc="-10" dirty="0">
                <a:solidFill>
                  <a:srgbClr val="FF0000"/>
                </a:solidFill>
                <a:latin typeface="Carlito"/>
                <a:cs typeface="Carlito"/>
              </a:rPr>
              <a:t>recording </a:t>
            </a:r>
            <a:r>
              <a:rPr sz="1600" spc="-5" dirty="0">
                <a:latin typeface="Carlito"/>
                <a:cs typeface="Carlito"/>
              </a:rPr>
              <a:t>of </a:t>
            </a:r>
            <a:r>
              <a:rPr sz="1600" spc="-10" dirty="0">
                <a:latin typeface="Carlito"/>
                <a:cs typeface="Carlito"/>
              </a:rPr>
              <a:t>nerve  </a:t>
            </a:r>
            <a:r>
              <a:rPr sz="1600" spc="-5" dirty="0">
                <a:latin typeface="Carlito"/>
                <a:cs typeface="Carlito"/>
              </a:rPr>
              <a:t>function</a:t>
            </a:r>
            <a:endParaRPr sz="1600" dirty="0">
              <a:latin typeface="Carlito"/>
              <a:cs typeface="Carlito"/>
            </a:endParaRPr>
          </a:p>
          <a:p>
            <a:pPr marL="184150">
              <a:lnSpc>
                <a:spcPct val="100000"/>
              </a:lnSpc>
              <a:spcBef>
                <a:spcPts val="385"/>
              </a:spcBef>
            </a:pPr>
            <a:r>
              <a:rPr sz="1600" u="sng" spc="-5" dirty="0">
                <a:latin typeface="Carlito"/>
                <a:cs typeface="Carlito"/>
              </a:rPr>
              <a:t>Functional</a:t>
            </a:r>
            <a:r>
              <a:rPr sz="1600" u="sng" spc="-40" dirty="0">
                <a:latin typeface="Carlito"/>
                <a:cs typeface="Carlito"/>
              </a:rPr>
              <a:t> </a:t>
            </a:r>
            <a:r>
              <a:rPr sz="1600" u="sng" spc="-5" dirty="0">
                <a:latin typeface="Carlito"/>
                <a:cs typeface="Carlito"/>
              </a:rPr>
              <a:t>studies</a:t>
            </a:r>
            <a:endParaRPr sz="1600" u="sng" dirty="0">
              <a:latin typeface="Carlito"/>
              <a:cs typeface="Carlito"/>
            </a:endParaRPr>
          </a:p>
        </p:txBody>
      </p:sp>
      <p:sp>
        <p:nvSpPr>
          <p:cNvPr id="4" name="object 4"/>
          <p:cNvSpPr/>
          <p:nvPr/>
        </p:nvSpPr>
        <p:spPr>
          <a:xfrm>
            <a:off x="2052449" y="738563"/>
            <a:ext cx="2452870" cy="258091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25</a:t>
            </a:r>
            <a:endParaRPr sz="600">
              <a:latin typeface="Carlito"/>
              <a:cs typeface="Carli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76AF-F8A2-48BE-025F-13F0993C65F4}"/>
              </a:ext>
            </a:extLst>
          </p:cNvPr>
          <p:cNvSpPr>
            <a:spLocks noGrp="1"/>
          </p:cNvSpPr>
          <p:nvPr>
            <p:ph type="title"/>
          </p:nvPr>
        </p:nvSpPr>
        <p:spPr>
          <a:xfrm>
            <a:off x="1309196" y="56158"/>
            <a:ext cx="3124200" cy="3385542"/>
          </a:xfrm>
        </p:spPr>
        <p:txBody>
          <a:bodyPr/>
          <a:lstStyle/>
          <a:p>
            <a:r>
              <a:rPr lang="en-US" sz="1100" dirty="0"/>
              <a:t>A) Action potential measured in a sensory neuron. </a:t>
            </a:r>
            <a:br>
              <a:rPr lang="en-US" sz="1100" dirty="0"/>
            </a:br>
            <a:br>
              <a:rPr lang="en-US" sz="1100" dirty="0"/>
            </a:br>
            <a:br>
              <a:rPr lang="en-US" sz="1100" dirty="0"/>
            </a:br>
            <a:br>
              <a:rPr lang="en-US" sz="1100" dirty="0"/>
            </a:br>
            <a:br>
              <a:rPr lang="en-US" sz="1100" dirty="0"/>
            </a:br>
            <a:br>
              <a:rPr lang="en-US" sz="1100" dirty="0"/>
            </a:br>
            <a:br>
              <a:rPr lang="en-US" sz="1100" dirty="0"/>
            </a:br>
            <a:r>
              <a:rPr lang="en-US" sz="1100" dirty="0"/>
              <a:t>(B) Postsynaptic potential recorded in an extensor motor neuron. </a:t>
            </a:r>
            <a:br>
              <a:rPr lang="en-US" sz="1100" dirty="0"/>
            </a:br>
            <a:br>
              <a:rPr lang="en-US" sz="1100" dirty="0"/>
            </a:br>
            <a:br>
              <a:rPr lang="en-US" sz="1100" dirty="0"/>
            </a:br>
            <a:br>
              <a:rPr lang="en-US" sz="1100" dirty="0"/>
            </a:br>
            <a:r>
              <a:rPr lang="en-US" sz="1100" dirty="0"/>
              <a:t>(C) Postsynaptic potential recorded in an interneuron. </a:t>
            </a:r>
            <a:br>
              <a:rPr lang="en-US" sz="1100" dirty="0"/>
            </a:br>
            <a:br>
              <a:rPr lang="en-US" sz="1100" dirty="0"/>
            </a:br>
            <a:r>
              <a:rPr lang="en-US" sz="1100" dirty="0"/>
              <a:t>(D) Postsynaptic potential recorded in a flexor motor neuron. Such intracellular recordings are the basis for understanding the cellular mechanisms of action potential generation, and the sensory receptor and synaptic potentials that trigger these conducted signals.</a:t>
            </a:r>
          </a:p>
        </p:txBody>
      </p:sp>
      <p:pic>
        <p:nvPicPr>
          <p:cNvPr id="5" name="Picture 4">
            <a:extLst>
              <a:ext uri="{FF2B5EF4-FFF2-40B4-BE49-F238E27FC236}">
                <a16:creationId xmlns:a16="http://schemas.microsoft.com/office/drawing/2014/main" id="{421E0D89-3957-E2BD-7764-5BC1E1B0CA19}"/>
              </a:ext>
            </a:extLst>
          </p:cNvPr>
          <p:cNvPicPr>
            <a:picLocks noChangeAspect="1"/>
          </p:cNvPicPr>
          <p:nvPr/>
        </p:nvPicPr>
        <p:blipFill>
          <a:blip r:embed="rId2"/>
          <a:stretch>
            <a:fillRect/>
          </a:stretch>
        </p:blipFill>
        <p:spPr>
          <a:xfrm>
            <a:off x="0" y="1909"/>
            <a:ext cx="1283484" cy="3441700"/>
          </a:xfrm>
          <a:prstGeom prst="rect">
            <a:avLst/>
          </a:prstGeom>
        </p:spPr>
      </p:pic>
    </p:spTree>
    <p:extLst>
      <p:ext uri="{BB962C8B-B14F-4D97-AF65-F5344CB8AC3E}">
        <p14:creationId xmlns:p14="http://schemas.microsoft.com/office/powerpoint/2010/main" val="4055513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42E5FC-8603-75B5-FDBB-F8D23C901B7C}"/>
              </a:ext>
            </a:extLst>
          </p:cNvPr>
          <p:cNvSpPr>
            <a:spLocks noGrp="1"/>
          </p:cNvSpPr>
          <p:nvPr>
            <p:ph type="body" idx="1"/>
          </p:nvPr>
        </p:nvSpPr>
        <p:spPr>
          <a:xfrm>
            <a:off x="0" y="0"/>
            <a:ext cx="4572000" cy="2769989"/>
          </a:xfrm>
        </p:spPr>
        <p:txBody>
          <a:bodyPr/>
          <a:lstStyle/>
          <a:p>
            <a:r>
              <a:rPr lang="en-US" sz="1200" b="1" dirty="0">
                <a:solidFill>
                  <a:schemeClr val="accent1"/>
                </a:solidFill>
              </a:rPr>
              <a:t>Reticular theory </a:t>
            </a:r>
            <a:r>
              <a:rPr lang="en-US" sz="1200" dirty="0"/>
              <a:t>fell from favor –  then replaced by </a:t>
            </a:r>
            <a:r>
              <a:rPr lang="en-US" sz="1200" b="1" dirty="0">
                <a:solidFill>
                  <a:schemeClr val="accent1"/>
                </a:solidFill>
              </a:rPr>
              <a:t>neuron doctrine </a:t>
            </a:r>
            <a:r>
              <a:rPr lang="en-US" sz="1200" dirty="0"/>
              <a:t>- proponents of this doctrine = Spanish neuroanatomist </a:t>
            </a:r>
            <a:r>
              <a:rPr lang="en-US" sz="1050" dirty="0"/>
              <a:t>Santiago Ramón </a:t>
            </a:r>
            <a:r>
              <a:rPr lang="en-US" sz="1200" dirty="0"/>
              <a:t>y Cajal + British physiologist </a:t>
            </a:r>
            <a:r>
              <a:rPr lang="en-US" sz="1050" dirty="0"/>
              <a:t>Charles Sherrington</a:t>
            </a:r>
          </a:p>
          <a:p>
            <a:endParaRPr lang="en-US" sz="1050" dirty="0"/>
          </a:p>
          <a:p>
            <a:endParaRPr lang="en-US" sz="1050" dirty="0"/>
          </a:p>
          <a:p>
            <a:r>
              <a:rPr lang="en-US" sz="1200" dirty="0">
                <a:solidFill>
                  <a:schemeClr val="accent6">
                    <a:lumMod val="75000"/>
                  </a:schemeClr>
                </a:solidFill>
              </a:rPr>
              <a:t>Golgi and Cajal</a:t>
            </a:r>
            <a:r>
              <a:rPr lang="en-US" sz="1050" dirty="0">
                <a:solidFill>
                  <a:schemeClr val="accent6">
                    <a:lumMod val="75000"/>
                  </a:schemeClr>
                </a:solidFill>
              </a:rPr>
              <a:t> </a:t>
            </a:r>
            <a:r>
              <a:rPr lang="en-US" sz="1050" dirty="0"/>
              <a:t>spirited debate : passed on light microscope + salting with silver salts [ Golgi method ] </a:t>
            </a:r>
          </a:p>
          <a:p>
            <a:r>
              <a:rPr lang="en-US" sz="1050" dirty="0"/>
              <a:t>Result : Cajal said = </a:t>
            </a:r>
          </a:p>
          <a:p>
            <a:r>
              <a:rPr lang="en-US" sz="1050" dirty="0"/>
              <a:t>neurons are discrete entities communicate by * specialized contacts * that are </a:t>
            </a:r>
            <a:r>
              <a:rPr lang="en-US" sz="1050" dirty="0">
                <a:solidFill>
                  <a:srgbClr val="FF0000"/>
                </a:solidFill>
              </a:rPr>
              <a:t>NOT</a:t>
            </a:r>
            <a:r>
              <a:rPr lang="en-US" sz="1050" dirty="0"/>
              <a:t> sites of continuity between cells </a:t>
            </a:r>
          </a:p>
          <a:p>
            <a:endParaRPr lang="en-US" sz="1050" dirty="0"/>
          </a:p>
          <a:p>
            <a:r>
              <a:rPr lang="en-US" sz="1050" dirty="0">
                <a:solidFill>
                  <a:schemeClr val="accent6">
                    <a:lumMod val="75000"/>
                  </a:schemeClr>
                </a:solidFill>
              </a:rPr>
              <a:t>Sherrington :  </a:t>
            </a:r>
            <a:r>
              <a:rPr lang="en-US" sz="1050" dirty="0"/>
              <a:t>working on the apparent transfer of electrical signals via </a:t>
            </a:r>
            <a:r>
              <a:rPr lang="en-US" sz="1050" u="sng" dirty="0"/>
              <a:t>reflex pathways </a:t>
            </a:r>
            <a:r>
              <a:rPr lang="en-US" sz="1050" dirty="0"/>
              <a:t> called this Specialized contacts of Cajal = </a:t>
            </a:r>
            <a:r>
              <a:rPr lang="en-US" sz="1200" dirty="0"/>
              <a:t>synapses</a:t>
            </a:r>
          </a:p>
          <a:p>
            <a:endParaRPr lang="en-US" sz="1200" u="sng" dirty="0"/>
          </a:p>
          <a:p>
            <a:r>
              <a:rPr lang="en-US" sz="1200" dirty="0"/>
              <a:t>Result : Cajal triumph over Golgi , but both awarded Nobel prizes , also Sherrington </a:t>
            </a:r>
          </a:p>
        </p:txBody>
      </p:sp>
      <p:sp>
        <p:nvSpPr>
          <p:cNvPr id="5" name="TextBox 4">
            <a:extLst>
              <a:ext uri="{FF2B5EF4-FFF2-40B4-BE49-F238E27FC236}">
                <a16:creationId xmlns:a16="http://schemas.microsoft.com/office/drawing/2014/main" id="{4A7DB9E7-E637-FA17-8965-833C0A2AF1C9}"/>
              </a:ext>
            </a:extLst>
          </p:cNvPr>
          <p:cNvSpPr txBox="1"/>
          <p:nvPr/>
        </p:nvSpPr>
        <p:spPr>
          <a:xfrm>
            <a:off x="838200" y="692138"/>
            <a:ext cx="914400" cy="246221"/>
          </a:xfrm>
          <a:prstGeom prst="rect">
            <a:avLst/>
          </a:prstGeom>
          <a:noFill/>
        </p:spPr>
        <p:txBody>
          <a:bodyPr wrap="square">
            <a:spAutoFit/>
          </a:bodyPr>
          <a:lstStyle/>
          <a:p>
            <a:r>
              <a:rPr lang="en-US" sz="1000" dirty="0">
                <a:solidFill>
                  <a:schemeClr val="accent1"/>
                </a:solidFill>
              </a:rPr>
              <a:t> full of energy</a:t>
            </a:r>
          </a:p>
        </p:txBody>
      </p:sp>
      <p:sp>
        <p:nvSpPr>
          <p:cNvPr id="7" name="TextBox 6">
            <a:extLst>
              <a:ext uri="{FF2B5EF4-FFF2-40B4-BE49-F238E27FC236}">
                <a16:creationId xmlns:a16="http://schemas.microsoft.com/office/drawing/2014/main" id="{94220DE5-D932-A0BF-61C7-3B7CA3CB6F4F}"/>
              </a:ext>
            </a:extLst>
          </p:cNvPr>
          <p:cNvSpPr txBox="1"/>
          <p:nvPr/>
        </p:nvSpPr>
        <p:spPr>
          <a:xfrm>
            <a:off x="1600200" y="1065316"/>
            <a:ext cx="685800" cy="253916"/>
          </a:xfrm>
          <a:prstGeom prst="rect">
            <a:avLst/>
          </a:prstGeom>
          <a:noFill/>
        </p:spPr>
        <p:txBody>
          <a:bodyPr wrap="square">
            <a:spAutoFit/>
          </a:bodyPr>
          <a:lstStyle/>
          <a:p>
            <a:r>
              <a:rPr lang="en-US" sz="1050" dirty="0">
                <a:solidFill>
                  <a:schemeClr val="accent1"/>
                </a:solidFill>
              </a:rPr>
              <a:t>separate</a:t>
            </a:r>
          </a:p>
        </p:txBody>
      </p:sp>
      <p:sp>
        <p:nvSpPr>
          <p:cNvPr id="9" name="TextBox 8">
            <a:extLst>
              <a:ext uri="{FF2B5EF4-FFF2-40B4-BE49-F238E27FC236}">
                <a16:creationId xmlns:a16="http://schemas.microsoft.com/office/drawing/2014/main" id="{6E20666B-E423-A9FB-7A73-39E4BBBE0F5E}"/>
              </a:ext>
            </a:extLst>
          </p:cNvPr>
          <p:cNvSpPr txBox="1"/>
          <p:nvPr/>
        </p:nvSpPr>
        <p:spPr>
          <a:xfrm>
            <a:off x="2209800" y="1057622"/>
            <a:ext cx="525293" cy="261610"/>
          </a:xfrm>
          <a:prstGeom prst="rect">
            <a:avLst/>
          </a:prstGeom>
          <a:noFill/>
        </p:spPr>
        <p:txBody>
          <a:bodyPr wrap="square">
            <a:spAutoFit/>
          </a:bodyPr>
          <a:lstStyle/>
          <a:p>
            <a:r>
              <a:rPr lang="en-US" sz="1050" dirty="0">
                <a:solidFill>
                  <a:schemeClr val="accent1"/>
                </a:solidFill>
              </a:rPr>
              <a:t>being</a:t>
            </a:r>
          </a:p>
        </p:txBody>
      </p:sp>
    </p:spTree>
    <p:extLst>
      <p:ext uri="{BB962C8B-B14F-4D97-AF65-F5344CB8AC3E}">
        <p14:creationId xmlns:p14="http://schemas.microsoft.com/office/powerpoint/2010/main" val="29620870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27076"/>
            <a:ext cx="2415794" cy="351378"/>
          </a:xfrm>
          <a:prstGeom prst="rect">
            <a:avLst/>
          </a:prstGeom>
        </p:spPr>
        <p:txBody>
          <a:bodyPr vert="horz" wrap="square" lIns="0" tIns="12700" rIns="0" bIns="0" rtlCol="0">
            <a:spAutoFit/>
          </a:bodyPr>
          <a:lstStyle/>
          <a:p>
            <a:pPr marL="12700">
              <a:lnSpc>
                <a:spcPct val="100000"/>
              </a:lnSpc>
              <a:spcBef>
                <a:spcPts val="100"/>
              </a:spcBef>
            </a:pPr>
            <a:r>
              <a:rPr sz="2200" b="1" spc="-10" dirty="0"/>
              <a:t>Structural</a:t>
            </a:r>
            <a:r>
              <a:rPr sz="2200" b="1" spc="-45" dirty="0"/>
              <a:t> </a:t>
            </a:r>
            <a:r>
              <a:rPr sz="2200" b="1" spc="-5" dirty="0"/>
              <a:t>analysis</a:t>
            </a:r>
            <a:endParaRPr sz="2200" b="1" dirty="0"/>
          </a:p>
        </p:txBody>
      </p:sp>
      <p:sp>
        <p:nvSpPr>
          <p:cNvPr id="3" name="object 3"/>
          <p:cNvSpPr txBox="1"/>
          <p:nvPr/>
        </p:nvSpPr>
        <p:spPr>
          <a:xfrm>
            <a:off x="261874" y="751636"/>
            <a:ext cx="3825875" cy="2617383"/>
          </a:xfrm>
          <a:prstGeom prst="rect">
            <a:avLst/>
          </a:prstGeom>
        </p:spPr>
        <p:txBody>
          <a:bodyPr vert="horz" wrap="square" lIns="0" tIns="36830" rIns="0" bIns="0" rtlCol="0">
            <a:spAutoFit/>
          </a:bodyPr>
          <a:lstStyle/>
          <a:p>
            <a:pPr marL="184150" indent="-171450">
              <a:lnSpc>
                <a:spcPct val="100000"/>
              </a:lnSpc>
              <a:spcBef>
                <a:spcPts val="290"/>
              </a:spcBef>
              <a:buFont typeface="Arial"/>
              <a:buChar char="•"/>
              <a:tabLst>
                <a:tab pos="184150" algn="l"/>
              </a:tabLst>
            </a:pPr>
            <a:r>
              <a:rPr sz="1600" spc="-5" dirty="0">
                <a:solidFill>
                  <a:srgbClr val="FF0000"/>
                </a:solidFill>
                <a:latin typeface="Carlito"/>
                <a:cs typeface="Carlito"/>
              </a:rPr>
              <a:t>Lesion</a:t>
            </a:r>
            <a:r>
              <a:rPr sz="1600" spc="-10" dirty="0">
                <a:solidFill>
                  <a:srgbClr val="FF0000"/>
                </a:solidFill>
                <a:latin typeface="Carlito"/>
                <a:cs typeface="Carlito"/>
              </a:rPr>
              <a:t> </a:t>
            </a:r>
            <a:r>
              <a:rPr sz="1600" spc="-5" dirty="0">
                <a:solidFill>
                  <a:srgbClr val="FF0000"/>
                </a:solidFill>
                <a:latin typeface="Carlito"/>
                <a:cs typeface="Carlito"/>
              </a:rPr>
              <a:t>studies</a:t>
            </a:r>
            <a:endParaRPr sz="1600" dirty="0">
              <a:solidFill>
                <a:srgbClr val="FF0000"/>
              </a:solidFill>
              <a:latin typeface="Carlito"/>
              <a:cs typeface="Carlito"/>
            </a:endParaRPr>
          </a:p>
          <a:p>
            <a:pPr marL="184150" marR="256540" indent="-171450">
              <a:lnSpc>
                <a:spcPts val="1730"/>
              </a:lnSpc>
              <a:spcBef>
                <a:spcPts val="409"/>
              </a:spcBef>
              <a:buChar char="-"/>
              <a:tabLst>
                <a:tab pos="184150" algn="l"/>
              </a:tabLst>
            </a:pPr>
            <a:r>
              <a:rPr sz="1600" spc="-5" dirty="0">
                <a:highlight>
                  <a:srgbClr val="FFFF00"/>
                </a:highlight>
                <a:latin typeface="Carlito"/>
                <a:cs typeface="Carlito"/>
              </a:rPr>
              <a:t>H.M</a:t>
            </a:r>
            <a:r>
              <a:rPr sz="1600" spc="-5" dirty="0">
                <a:latin typeface="Carlito"/>
                <a:cs typeface="Carlito"/>
              </a:rPr>
              <a:t>., </a:t>
            </a:r>
            <a:r>
              <a:rPr sz="1600" spc="-10" dirty="0">
                <a:latin typeface="Carlito"/>
                <a:cs typeface="Carlito"/>
              </a:rPr>
              <a:t>surgery to treat </a:t>
            </a:r>
            <a:r>
              <a:rPr sz="1600" b="1" spc="-20" dirty="0">
                <a:latin typeface="Carlito"/>
                <a:cs typeface="Carlito"/>
              </a:rPr>
              <a:t>epilepsy</a:t>
            </a:r>
            <a:r>
              <a:rPr sz="1600" spc="-20" dirty="0">
                <a:latin typeface="Carlito"/>
                <a:cs typeface="Carlito"/>
              </a:rPr>
              <a:t>, </a:t>
            </a:r>
            <a:r>
              <a:rPr sz="1600" spc="-10" dirty="0">
                <a:latin typeface="Carlito"/>
                <a:cs typeface="Carlito"/>
              </a:rPr>
              <a:t>bilateral  </a:t>
            </a:r>
            <a:r>
              <a:rPr sz="1600" dirty="0">
                <a:latin typeface="Carlito"/>
                <a:cs typeface="Carlito"/>
              </a:rPr>
              <a:t>medial </a:t>
            </a:r>
            <a:r>
              <a:rPr sz="1600" spc="-10" dirty="0">
                <a:latin typeface="Carlito"/>
                <a:cs typeface="Carlito"/>
              </a:rPr>
              <a:t>temporal </a:t>
            </a:r>
            <a:r>
              <a:rPr sz="1600" spc="-20" dirty="0">
                <a:latin typeface="Carlito"/>
                <a:cs typeface="Carlito"/>
              </a:rPr>
              <a:t>lobectomy</a:t>
            </a:r>
            <a:r>
              <a:rPr lang="en-US" sz="1600" spc="-20" dirty="0">
                <a:latin typeface="Carlito"/>
                <a:cs typeface="Carlito"/>
              </a:rPr>
              <a:t> </a:t>
            </a:r>
            <a:r>
              <a:rPr lang="en-US" sz="1050" spc="-20" dirty="0">
                <a:latin typeface="Carlito"/>
                <a:cs typeface="Carlito"/>
              </a:rPr>
              <a:t>[aim to remove the area of the brain ]</a:t>
            </a:r>
            <a:r>
              <a:rPr sz="1600" spc="-20" dirty="0">
                <a:latin typeface="Carlito"/>
                <a:cs typeface="Carlito"/>
              </a:rPr>
              <a:t>, </a:t>
            </a:r>
            <a:r>
              <a:rPr sz="1600" u="sng" spc="-10" dirty="0">
                <a:latin typeface="Carlito"/>
                <a:cs typeface="Carlito"/>
              </a:rPr>
              <a:t>anterograde</a:t>
            </a:r>
            <a:r>
              <a:rPr lang="en-US" sz="1050" u="sng" spc="-10" dirty="0">
                <a:latin typeface="Carlito"/>
                <a:cs typeface="Carlito"/>
              </a:rPr>
              <a:t>[directed forwards in time]</a:t>
            </a:r>
            <a:r>
              <a:rPr sz="1600" u="sng" spc="-10" dirty="0">
                <a:latin typeface="Carlito"/>
                <a:cs typeface="Carlito"/>
              </a:rPr>
              <a:t>  </a:t>
            </a:r>
            <a:r>
              <a:rPr sz="1600" u="sng" spc="-5" dirty="0">
                <a:latin typeface="Carlito"/>
                <a:cs typeface="Carlito"/>
              </a:rPr>
              <a:t>amnesia</a:t>
            </a:r>
            <a:endParaRPr sz="1600" u="sng" dirty="0">
              <a:latin typeface="Carlito"/>
              <a:cs typeface="Carlito"/>
            </a:endParaRPr>
          </a:p>
          <a:p>
            <a:pPr marL="184150" marR="74295" indent="-171450">
              <a:lnSpc>
                <a:spcPts val="1730"/>
              </a:lnSpc>
              <a:spcBef>
                <a:spcPts val="375"/>
              </a:spcBef>
              <a:buChar char="-"/>
              <a:tabLst>
                <a:tab pos="184150" algn="l"/>
              </a:tabLst>
            </a:pPr>
            <a:r>
              <a:rPr sz="1600" dirty="0">
                <a:highlight>
                  <a:srgbClr val="FFFF00"/>
                </a:highlight>
                <a:latin typeface="Carlito"/>
                <a:cs typeface="Carlito"/>
              </a:rPr>
              <a:t>Phineas </a:t>
            </a:r>
            <a:r>
              <a:rPr sz="1600" spc="-5" dirty="0">
                <a:highlight>
                  <a:srgbClr val="FFFF00"/>
                </a:highlight>
                <a:latin typeface="Carlito"/>
                <a:cs typeface="Carlito"/>
              </a:rPr>
              <a:t>Gage</a:t>
            </a:r>
            <a:r>
              <a:rPr sz="1600" spc="-5" dirty="0">
                <a:latin typeface="Carlito"/>
                <a:cs typeface="Carlito"/>
              </a:rPr>
              <a:t>, </a:t>
            </a:r>
            <a:r>
              <a:rPr sz="1600" spc="-10" dirty="0">
                <a:latin typeface="Carlito"/>
                <a:cs typeface="Carlito"/>
              </a:rPr>
              <a:t>railroad </a:t>
            </a:r>
            <a:r>
              <a:rPr sz="1600" spc="-5" dirty="0">
                <a:latin typeface="Carlito"/>
                <a:cs typeface="Carlito"/>
              </a:rPr>
              <a:t>accident, </a:t>
            </a:r>
            <a:r>
              <a:rPr sz="1600" u="sng" spc="-10" dirty="0">
                <a:latin typeface="Carlito"/>
                <a:cs typeface="Carlito"/>
              </a:rPr>
              <a:t>left frontal  </a:t>
            </a:r>
            <a:r>
              <a:rPr sz="1600" u="sng" dirty="0">
                <a:latin typeface="Carlito"/>
                <a:cs typeface="Carlito"/>
              </a:rPr>
              <a:t>lobe</a:t>
            </a:r>
            <a:r>
              <a:rPr sz="1600" dirty="0">
                <a:latin typeface="Carlito"/>
                <a:cs typeface="Carlito"/>
              </a:rPr>
              <a:t> </a:t>
            </a:r>
            <a:r>
              <a:rPr sz="1600" spc="-20" dirty="0">
                <a:latin typeface="Carlito"/>
                <a:cs typeface="Carlito"/>
              </a:rPr>
              <a:t>injury, </a:t>
            </a:r>
            <a:r>
              <a:rPr sz="1600" spc="-5" dirty="0">
                <a:latin typeface="Carlito"/>
                <a:cs typeface="Carlito"/>
              </a:rPr>
              <a:t>changes in </a:t>
            </a:r>
            <a:r>
              <a:rPr sz="1600" u="sng" spc="-10" dirty="0">
                <a:latin typeface="Carlito"/>
                <a:cs typeface="Carlito"/>
              </a:rPr>
              <a:t>personality</a:t>
            </a:r>
            <a:r>
              <a:rPr sz="1600" spc="-10" dirty="0">
                <a:latin typeface="Carlito"/>
                <a:cs typeface="Carlito"/>
              </a:rPr>
              <a:t> </a:t>
            </a:r>
            <a:r>
              <a:rPr sz="1600" dirty="0">
                <a:latin typeface="Carlito"/>
                <a:cs typeface="Carlito"/>
              </a:rPr>
              <a:t>and  </a:t>
            </a:r>
            <a:r>
              <a:rPr sz="1600" spc="-5" dirty="0">
                <a:latin typeface="Carlito"/>
                <a:cs typeface="Carlito"/>
              </a:rPr>
              <a:t>behavior</a:t>
            </a:r>
            <a:endParaRPr sz="1600" dirty="0">
              <a:latin typeface="Carlito"/>
              <a:cs typeface="Carlito"/>
            </a:endParaRPr>
          </a:p>
          <a:p>
            <a:pPr marL="184150" marR="5080" indent="-171450">
              <a:lnSpc>
                <a:spcPts val="1730"/>
              </a:lnSpc>
              <a:spcBef>
                <a:spcPts val="380"/>
              </a:spcBef>
              <a:buChar char="-"/>
              <a:tabLst>
                <a:tab pos="184150" algn="l"/>
              </a:tabLst>
            </a:pPr>
            <a:r>
              <a:rPr sz="1600" spc="-25" dirty="0">
                <a:highlight>
                  <a:srgbClr val="FFFF00"/>
                </a:highlight>
                <a:latin typeface="Carlito"/>
                <a:cs typeface="Carlito"/>
              </a:rPr>
              <a:t>Lobotomy</a:t>
            </a:r>
            <a:r>
              <a:rPr sz="1600" spc="-25" dirty="0">
                <a:latin typeface="Carlito"/>
                <a:cs typeface="Carlito"/>
              </a:rPr>
              <a:t>, </a:t>
            </a:r>
            <a:r>
              <a:rPr sz="1600" spc="-10" dirty="0">
                <a:latin typeface="Carlito"/>
                <a:cs typeface="Carlito"/>
              </a:rPr>
              <a:t>surgery </a:t>
            </a:r>
            <a:r>
              <a:rPr sz="1600" spc="-5" dirty="0">
                <a:latin typeface="Carlito"/>
                <a:cs typeface="Carlito"/>
              </a:rPr>
              <a:t>used </a:t>
            </a:r>
            <a:r>
              <a:rPr sz="1600" spc="-10" dirty="0">
                <a:latin typeface="Carlito"/>
                <a:cs typeface="Carlito"/>
              </a:rPr>
              <a:t>to treat mental  </a:t>
            </a:r>
            <a:r>
              <a:rPr sz="1600" spc="-25" dirty="0">
                <a:latin typeface="Carlito"/>
                <a:cs typeface="Carlito"/>
              </a:rPr>
              <a:t>disorder, </a:t>
            </a:r>
            <a:r>
              <a:rPr sz="1600" spc="-5" dirty="0">
                <a:latin typeface="Carlito"/>
                <a:cs typeface="Carlito"/>
              </a:rPr>
              <a:t>caused </a:t>
            </a:r>
            <a:r>
              <a:rPr sz="1600" u="sng" spc="-10" dirty="0">
                <a:latin typeface="Carlito"/>
                <a:cs typeface="Carlito"/>
              </a:rPr>
              <a:t>personality</a:t>
            </a:r>
            <a:r>
              <a:rPr sz="1600" spc="-10" dirty="0">
                <a:latin typeface="Carlito"/>
                <a:cs typeface="Carlito"/>
              </a:rPr>
              <a:t> </a:t>
            </a:r>
            <a:r>
              <a:rPr sz="1600" dirty="0">
                <a:latin typeface="Carlito"/>
                <a:cs typeface="Carlito"/>
              </a:rPr>
              <a:t>and </a:t>
            </a:r>
            <a:r>
              <a:rPr sz="1600" u="sng" spc="-5" dirty="0">
                <a:latin typeface="Carlito"/>
                <a:cs typeface="Carlito"/>
              </a:rPr>
              <a:t>intellectual  </a:t>
            </a:r>
            <a:r>
              <a:rPr sz="1600" u="sng" spc="-10" dirty="0">
                <a:latin typeface="Carlito"/>
                <a:cs typeface="Carlito"/>
              </a:rPr>
              <a:t>problems</a:t>
            </a:r>
            <a:endParaRPr sz="1600" u="sng" dirty="0">
              <a:latin typeface="Carlito"/>
              <a:cs typeface="Carlito"/>
            </a:endParaRPr>
          </a:p>
        </p:txBody>
      </p:sp>
      <p:sp>
        <p:nvSpPr>
          <p:cNvPr id="4" name="object 4"/>
          <p:cNvSpPr/>
          <p:nvPr/>
        </p:nvSpPr>
        <p:spPr>
          <a:xfrm>
            <a:off x="3628644" y="15240"/>
            <a:ext cx="930401" cy="109194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26</a:t>
            </a:r>
            <a:endParaRPr sz="600">
              <a:latin typeface="Carlito"/>
              <a:cs typeface="Carli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1874" y="2995422"/>
            <a:ext cx="3792854" cy="391160"/>
          </a:xfrm>
          <a:prstGeom prst="rect">
            <a:avLst/>
          </a:prstGeom>
        </p:spPr>
        <p:txBody>
          <a:bodyPr vert="horz" wrap="square" lIns="0" tIns="12700" rIns="0" bIns="0" rtlCol="0">
            <a:spAutoFit/>
          </a:bodyPr>
          <a:lstStyle/>
          <a:p>
            <a:pPr marL="12700" marR="5080">
              <a:lnSpc>
                <a:spcPct val="100000"/>
              </a:lnSpc>
              <a:spcBef>
                <a:spcPts val="100"/>
              </a:spcBef>
            </a:pPr>
            <a:r>
              <a:rPr sz="1200" u="sng" spc="-10" dirty="0">
                <a:solidFill>
                  <a:srgbClr val="0000FF"/>
                </a:solidFill>
                <a:uFill>
                  <a:solidFill>
                    <a:srgbClr val="0000FF"/>
                  </a:solidFill>
                </a:uFill>
                <a:latin typeface="Carlito"/>
                <a:cs typeface="Carlito"/>
                <a:hlinkClick r:id="rId2"/>
              </a:rPr>
              <a:t>https://neurosciencenews.com/long-term-memory-neurons- </a:t>
            </a:r>
            <a:r>
              <a:rPr sz="1200" spc="-10" dirty="0">
                <a:solidFill>
                  <a:srgbClr val="0000FF"/>
                </a:solidFill>
                <a:latin typeface="Carlito"/>
                <a:cs typeface="Carlito"/>
              </a:rPr>
              <a:t> </a:t>
            </a:r>
            <a:r>
              <a:rPr sz="1200" u="sng" spc="-5" dirty="0">
                <a:solidFill>
                  <a:srgbClr val="0000FF"/>
                </a:solidFill>
                <a:uFill>
                  <a:solidFill>
                    <a:srgbClr val="0000FF"/>
                  </a:solidFill>
                </a:uFill>
                <a:latin typeface="Carlito"/>
                <a:cs typeface="Carlito"/>
                <a:hlinkClick r:id="rId2"/>
              </a:rPr>
              <a:t>17398/</a:t>
            </a:r>
            <a:endParaRPr sz="1200">
              <a:latin typeface="Carlito"/>
              <a:cs typeface="Carlito"/>
            </a:endParaRPr>
          </a:p>
        </p:txBody>
      </p:sp>
      <p:sp>
        <p:nvSpPr>
          <p:cNvPr id="3" name="object 3"/>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27</a:t>
            </a:r>
            <a:endParaRPr sz="600">
              <a:latin typeface="Carlito"/>
              <a:cs typeface="Carlito"/>
            </a:endParaRPr>
          </a:p>
        </p:txBody>
      </p:sp>
      <p:sp>
        <p:nvSpPr>
          <p:cNvPr id="4" name="object 4"/>
          <p:cNvSpPr/>
          <p:nvPr/>
        </p:nvSpPr>
        <p:spPr>
          <a:xfrm>
            <a:off x="807151" y="176212"/>
            <a:ext cx="2957697" cy="24288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8487" y="574404"/>
            <a:ext cx="3511539" cy="24218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9774" y="227076"/>
            <a:ext cx="2090420" cy="361315"/>
          </a:xfrm>
          <a:prstGeom prst="rect">
            <a:avLst/>
          </a:prstGeom>
        </p:spPr>
        <p:txBody>
          <a:bodyPr vert="horz" wrap="square" lIns="0" tIns="12700" rIns="0" bIns="0" rtlCol="0">
            <a:spAutoFit/>
          </a:bodyPr>
          <a:lstStyle/>
          <a:p>
            <a:pPr marL="12700">
              <a:lnSpc>
                <a:spcPct val="100000"/>
              </a:lnSpc>
              <a:spcBef>
                <a:spcPts val="100"/>
              </a:spcBef>
            </a:pPr>
            <a:r>
              <a:rPr sz="2200" spc="-10" dirty="0"/>
              <a:t>Structural</a:t>
            </a:r>
            <a:r>
              <a:rPr sz="2200" spc="-45" dirty="0"/>
              <a:t> </a:t>
            </a:r>
            <a:r>
              <a:rPr sz="2200" spc="-5" dirty="0"/>
              <a:t>analysis</a:t>
            </a:r>
            <a:endParaRPr sz="2200"/>
          </a:p>
        </p:txBody>
      </p:sp>
      <p:sp>
        <p:nvSpPr>
          <p:cNvPr id="3" name="object 3"/>
          <p:cNvSpPr txBox="1"/>
          <p:nvPr/>
        </p:nvSpPr>
        <p:spPr>
          <a:xfrm>
            <a:off x="261874" y="751637"/>
            <a:ext cx="2311400" cy="610870"/>
          </a:xfrm>
          <a:prstGeom prst="rect">
            <a:avLst/>
          </a:prstGeom>
        </p:spPr>
        <p:txBody>
          <a:bodyPr vert="horz" wrap="square" lIns="0" tIns="12700" rIns="0" bIns="0" rtlCol="0">
            <a:spAutoFit/>
          </a:bodyPr>
          <a:lstStyle/>
          <a:p>
            <a:pPr marL="12700" marR="5080">
              <a:lnSpc>
                <a:spcPct val="120000"/>
              </a:lnSpc>
              <a:spcBef>
                <a:spcPts val="100"/>
              </a:spcBef>
              <a:buFont typeface="Arial"/>
              <a:buChar char="•"/>
              <a:tabLst>
                <a:tab pos="184150" algn="l"/>
              </a:tabLst>
            </a:pPr>
            <a:r>
              <a:rPr sz="1600" spc="-20" dirty="0">
                <a:latin typeface="Carlito"/>
                <a:cs typeface="Carlito"/>
              </a:rPr>
              <a:t>Tracing </a:t>
            </a:r>
            <a:r>
              <a:rPr sz="1600" spc="-5" dirty="0">
                <a:latin typeface="Carlito"/>
                <a:cs typeface="Carlito"/>
              </a:rPr>
              <a:t>studies  </a:t>
            </a:r>
            <a:r>
              <a:rPr sz="1600" spc="-10" dirty="0">
                <a:latin typeface="Carlito"/>
                <a:cs typeface="Carlito"/>
              </a:rPr>
              <a:t>(anterograde </a:t>
            </a:r>
            <a:r>
              <a:rPr sz="1600" spc="-5" dirty="0">
                <a:latin typeface="Carlito"/>
                <a:cs typeface="Carlito"/>
              </a:rPr>
              <a:t>or</a:t>
            </a:r>
            <a:r>
              <a:rPr sz="1600" spc="-65" dirty="0">
                <a:latin typeface="Carlito"/>
                <a:cs typeface="Carlito"/>
              </a:rPr>
              <a:t> </a:t>
            </a:r>
            <a:r>
              <a:rPr sz="1600" spc="-10" dirty="0">
                <a:latin typeface="Carlito"/>
                <a:cs typeface="Carlito"/>
              </a:rPr>
              <a:t>retrograde)</a:t>
            </a:r>
            <a:endParaRPr sz="1600">
              <a:latin typeface="Carlito"/>
              <a:cs typeface="Carlito"/>
            </a:endParaRPr>
          </a:p>
        </p:txBody>
      </p:sp>
      <p:sp>
        <p:nvSpPr>
          <p:cNvPr id="4" name="object 4"/>
          <p:cNvSpPr/>
          <p:nvPr/>
        </p:nvSpPr>
        <p:spPr>
          <a:xfrm>
            <a:off x="441959" y="1678686"/>
            <a:ext cx="1348740" cy="135254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28</a:t>
            </a:r>
            <a:endParaRPr sz="600">
              <a:latin typeface="Carlito"/>
              <a:cs typeface="Carlito"/>
            </a:endParaRPr>
          </a:p>
        </p:txBody>
      </p:sp>
      <p:grpSp>
        <p:nvGrpSpPr>
          <p:cNvPr id="6" name="object 6"/>
          <p:cNvGrpSpPr/>
          <p:nvPr/>
        </p:nvGrpSpPr>
        <p:grpSpPr>
          <a:xfrm>
            <a:off x="2356230" y="624967"/>
            <a:ext cx="2146300" cy="2806700"/>
            <a:chOff x="2356230" y="624967"/>
            <a:chExt cx="2146300" cy="2806700"/>
          </a:xfrm>
        </p:grpSpPr>
        <p:sp>
          <p:nvSpPr>
            <p:cNvPr id="7" name="object 7"/>
            <p:cNvSpPr/>
            <p:nvPr/>
          </p:nvSpPr>
          <p:spPr>
            <a:xfrm>
              <a:off x="2557271" y="630936"/>
              <a:ext cx="1748027" cy="2800350"/>
            </a:xfrm>
            <a:prstGeom prst="rect">
              <a:avLst/>
            </a:prstGeom>
            <a:blipFill>
              <a:blip r:embed="rId3" cstate="print"/>
              <a:stretch>
                <a:fillRect/>
              </a:stretch>
            </a:blipFill>
          </p:spPr>
          <p:txBody>
            <a:bodyPr wrap="square" lIns="0" tIns="0" rIns="0" bIns="0" rtlCol="0"/>
            <a:lstStyle/>
            <a:p>
              <a:endParaRPr dirty="0"/>
            </a:p>
          </p:txBody>
        </p:sp>
        <p:sp>
          <p:nvSpPr>
            <p:cNvPr id="8" name="object 8"/>
            <p:cNvSpPr/>
            <p:nvPr/>
          </p:nvSpPr>
          <p:spPr>
            <a:xfrm>
              <a:off x="2362580" y="631317"/>
              <a:ext cx="2133600" cy="1962150"/>
            </a:xfrm>
            <a:custGeom>
              <a:avLst/>
              <a:gdLst/>
              <a:ahLst/>
              <a:cxnLst/>
              <a:rect l="l" t="t" r="r" b="b"/>
              <a:pathLst>
                <a:path w="2133600" h="1962150">
                  <a:moveTo>
                    <a:pt x="0" y="1047750"/>
                  </a:moveTo>
                  <a:lnTo>
                    <a:pt x="2133600" y="1047750"/>
                  </a:lnTo>
                  <a:lnTo>
                    <a:pt x="2133600" y="0"/>
                  </a:lnTo>
                  <a:lnTo>
                    <a:pt x="0" y="0"/>
                  </a:lnTo>
                  <a:lnTo>
                    <a:pt x="0" y="1047750"/>
                  </a:lnTo>
                  <a:close/>
                </a:path>
                <a:path w="2133600" h="1962150">
                  <a:moveTo>
                    <a:pt x="38100" y="1962150"/>
                  </a:moveTo>
                  <a:lnTo>
                    <a:pt x="1104900" y="1962150"/>
                  </a:lnTo>
                  <a:lnTo>
                    <a:pt x="1104900" y="1047750"/>
                  </a:lnTo>
                  <a:lnTo>
                    <a:pt x="38100" y="1047750"/>
                  </a:lnTo>
                  <a:lnTo>
                    <a:pt x="38100" y="1962150"/>
                  </a:lnTo>
                  <a:close/>
                </a:path>
              </a:pathLst>
            </a:custGeom>
            <a:ln w="12700">
              <a:solidFill>
                <a:srgbClr val="385D89"/>
              </a:solidFill>
            </a:ln>
          </p:spPr>
          <p:txBody>
            <a:bodyPr wrap="square" lIns="0" tIns="0" rIns="0" bIns="0" rtlCol="0"/>
            <a:lstStyle/>
            <a:p>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algn="ctr">
              <a:lnSpc>
                <a:spcPct val="100000"/>
              </a:lnSpc>
              <a:spcBef>
                <a:spcPts val="95"/>
              </a:spcBef>
            </a:pPr>
            <a:r>
              <a:rPr spc="-5" dirty="0"/>
              <a:t>Functional analysis</a:t>
            </a:r>
            <a:r>
              <a:rPr spc="-40" dirty="0"/>
              <a:t> </a:t>
            </a:r>
            <a:r>
              <a:rPr spc="-5" dirty="0"/>
              <a:t>–</a:t>
            </a:r>
          </a:p>
          <a:p>
            <a:pPr algn="ctr">
              <a:lnSpc>
                <a:spcPct val="100000"/>
              </a:lnSpc>
            </a:pPr>
            <a:r>
              <a:rPr spc="-10" dirty="0"/>
              <a:t>electrophysiological</a:t>
            </a:r>
            <a:r>
              <a:rPr spc="-40" dirty="0"/>
              <a:t> </a:t>
            </a:r>
            <a:r>
              <a:rPr spc="-10" dirty="0"/>
              <a:t>studies</a:t>
            </a:r>
          </a:p>
        </p:txBody>
      </p:sp>
      <p:sp>
        <p:nvSpPr>
          <p:cNvPr id="3" name="object 3"/>
          <p:cNvSpPr txBox="1"/>
          <p:nvPr/>
        </p:nvSpPr>
        <p:spPr>
          <a:xfrm>
            <a:off x="261874" y="797560"/>
            <a:ext cx="3589654" cy="269875"/>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600" spc="-10" dirty="0">
                <a:latin typeface="Carlito"/>
                <a:cs typeface="Carlito"/>
              </a:rPr>
              <a:t>Receptive </a:t>
            </a:r>
            <a:r>
              <a:rPr sz="1600" spc="-5" dirty="0">
                <a:latin typeface="Carlito"/>
                <a:cs typeface="Carlito"/>
              </a:rPr>
              <a:t>field, </a:t>
            </a:r>
            <a:r>
              <a:rPr sz="1600" spc="-10" dirty="0">
                <a:latin typeface="Carlito"/>
                <a:cs typeface="Carlito"/>
              </a:rPr>
              <a:t>receptive </a:t>
            </a:r>
            <a:r>
              <a:rPr sz="1600" spc="-5" dirty="0">
                <a:latin typeface="Carlito"/>
                <a:cs typeface="Carlito"/>
              </a:rPr>
              <a:t>field</a:t>
            </a:r>
            <a:r>
              <a:rPr sz="1600" spc="50" dirty="0">
                <a:latin typeface="Carlito"/>
                <a:cs typeface="Carlito"/>
              </a:rPr>
              <a:t> </a:t>
            </a:r>
            <a:r>
              <a:rPr sz="1600" spc="-10" dirty="0">
                <a:latin typeface="Carlito"/>
                <a:cs typeface="Carlito"/>
              </a:rPr>
              <a:t>properties</a:t>
            </a:r>
            <a:endParaRPr sz="1600" dirty="0">
              <a:latin typeface="Carlito"/>
              <a:cs typeface="Carlito"/>
            </a:endParaRPr>
          </a:p>
        </p:txBody>
      </p:sp>
      <p:sp>
        <p:nvSpPr>
          <p:cNvPr id="4" name="object 4"/>
          <p:cNvSpPr/>
          <p:nvPr/>
        </p:nvSpPr>
        <p:spPr>
          <a:xfrm>
            <a:off x="0" y="1104900"/>
            <a:ext cx="4533160" cy="217474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29</a:t>
            </a:r>
            <a:endParaRPr sz="600">
              <a:latin typeface="Carlito"/>
              <a:cs typeface="Carlit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1604" y="227076"/>
            <a:ext cx="3289300" cy="361315"/>
          </a:xfrm>
          <a:prstGeom prst="rect">
            <a:avLst/>
          </a:prstGeom>
        </p:spPr>
        <p:txBody>
          <a:bodyPr vert="horz" wrap="square" lIns="0" tIns="12700" rIns="0" bIns="0" rtlCol="0">
            <a:spAutoFit/>
          </a:bodyPr>
          <a:lstStyle/>
          <a:p>
            <a:pPr marL="12700">
              <a:lnSpc>
                <a:spcPct val="100000"/>
              </a:lnSpc>
              <a:spcBef>
                <a:spcPts val="100"/>
              </a:spcBef>
            </a:pPr>
            <a:r>
              <a:rPr sz="2200" spc="-5" dirty="0"/>
              <a:t>Magnetic resonance</a:t>
            </a:r>
            <a:r>
              <a:rPr sz="2200" spc="-55" dirty="0"/>
              <a:t> </a:t>
            </a:r>
            <a:r>
              <a:rPr sz="2200" dirty="0"/>
              <a:t>imaging</a:t>
            </a:r>
            <a:endParaRPr sz="2200"/>
          </a:p>
        </p:txBody>
      </p:sp>
      <p:sp>
        <p:nvSpPr>
          <p:cNvPr id="3" name="object 3"/>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30</a:t>
            </a:r>
            <a:endParaRPr sz="600">
              <a:latin typeface="Carlito"/>
              <a:cs typeface="Carlito"/>
            </a:endParaRPr>
          </a:p>
        </p:txBody>
      </p:sp>
      <p:sp>
        <p:nvSpPr>
          <p:cNvPr id="4" name="object 4"/>
          <p:cNvSpPr/>
          <p:nvPr/>
        </p:nvSpPr>
        <p:spPr>
          <a:xfrm>
            <a:off x="22859" y="1162050"/>
            <a:ext cx="4493872" cy="138243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1604" y="224536"/>
            <a:ext cx="3289300" cy="361315"/>
          </a:xfrm>
          <a:prstGeom prst="rect">
            <a:avLst/>
          </a:prstGeom>
        </p:spPr>
        <p:txBody>
          <a:bodyPr vert="horz" wrap="square" lIns="0" tIns="12700" rIns="0" bIns="0" rtlCol="0">
            <a:spAutoFit/>
          </a:bodyPr>
          <a:lstStyle/>
          <a:p>
            <a:pPr marL="12700">
              <a:lnSpc>
                <a:spcPct val="100000"/>
              </a:lnSpc>
              <a:spcBef>
                <a:spcPts val="100"/>
              </a:spcBef>
            </a:pPr>
            <a:r>
              <a:rPr sz="2200" spc="-5" dirty="0"/>
              <a:t>Magnetic resonance</a:t>
            </a:r>
            <a:r>
              <a:rPr sz="2200" spc="-55" dirty="0"/>
              <a:t> </a:t>
            </a:r>
            <a:r>
              <a:rPr sz="2200" dirty="0"/>
              <a:t>imaging</a:t>
            </a:r>
            <a:endParaRPr sz="2200"/>
          </a:p>
        </p:txBody>
      </p:sp>
      <p:sp>
        <p:nvSpPr>
          <p:cNvPr id="3" name="object 3"/>
          <p:cNvSpPr txBox="1"/>
          <p:nvPr/>
        </p:nvSpPr>
        <p:spPr>
          <a:xfrm>
            <a:off x="261874" y="797560"/>
            <a:ext cx="3694429" cy="513715"/>
          </a:xfrm>
          <a:prstGeom prst="rect">
            <a:avLst/>
          </a:prstGeom>
        </p:spPr>
        <p:txBody>
          <a:bodyPr vert="horz" wrap="square" lIns="0" tIns="12700" rIns="0" bIns="0" rtlCol="0">
            <a:spAutoFit/>
          </a:bodyPr>
          <a:lstStyle/>
          <a:p>
            <a:pPr marL="184150" marR="5080" indent="-171450">
              <a:lnSpc>
                <a:spcPct val="100000"/>
              </a:lnSpc>
              <a:spcBef>
                <a:spcPts val="100"/>
              </a:spcBef>
              <a:buFont typeface="Arial"/>
              <a:buChar char="•"/>
              <a:tabLst>
                <a:tab pos="184150" algn="l"/>
              </a:tabLst>
            </a:pPr>
            <a:r>
              <a:rPr sz="1600" spc="-10" dirty="0">
                <a:latin typeface="Carlito"/>
                <a:cs typeface="Carlito"/>
              </a:rPr>
              <a:t>Diffusion </a:t>
            </a:r>
            <a:r>
              <a:rPr sz="1600" spc="-5" dirty="0">
                <a:latin typeface="Carlito"/>
                <a:cs typeface="Carlito"/>
              </a:rPr>
              <a:t>tensor imaging </a:t>
            </a:r>
            <a:r>
              <a:rPr sz="1600" spc="-10" dirty="0">
                <a:latin typeface="Carlito"/>
                <a:cs typeface="Carlito"/>
              </a:rPr>
              <a:t>(DTI); </a:t>
            </a:r>
            <a:r>
              <a:rPr sz="1600" dirty="0">
                <a:latin typeface="Carlito"/>
                <a:cs typeface="Carlito"/>
              </a:rPr>
              <a:t>a </a:t>
            </a:r>
            <a:r>
              <a:rPr sz="1600" spc="-5" dirty="0">
                <a:latin typeface="Carlito"/>
                <a:cs typeface="Carlito"/>
              </a:rPr>
              <a:t>variant of  </a:t>
            </a:r>
            <a:r>
              <a:rPr sz="1600" dirty="0">
                <a:latin typeface="Carlito"/>
                <a:cs typeface="Carlito"/>
              </a:rPr>
              <a:t>MRI </a:t>
            </a:r>
            <a:r>
              <a:rPr sz="1600" spc="-5" dirty="0">
                <a:latin typeface="Carlito"/>
                <a:cs typeface="Carlito"/>
              </a:rPr>
              <a:t>used </a:t>
            </a:r>
            <a:r>
              <a:rPr sz="1600" spc="-15" dirty="0">
                <a:latin typeface="Carlito"/>
                <a:cs typeface="Carlito"/>
              </a:rPr>
              <a:t>to </a:t>
            </a:r>
            <a:r>
              <a:rPr sz="1600" spc="-10" dirty="0">
                <a:latin typeface="Carlito"/>
                <a:cs typeface="Carlito"/>
              </a:rPr>
              <a:t>visualize </a:t>
            </a:r>
            <a:r>
              <a:rPr sz="1600" spc="-20" dirty="0">
                <a:latin typeface="Carlito"/>
                <a:cs typeface="Carlito"/>
              </a:rPr>
              <a:t>axon</a:t>
            </a:r>
            <a:r>
              <a:rPr sz="1600" spc="25" dirty="0">
                <a:latin typeface="Carlito"/>
                <a:cs typeface="Carlito"/>
              </a:rPr>
              <a:t> </a:t>
            </a:r>
            <a:r>
              <a:rPr sz="1600" spc="-15" dirty="0">
                <a:latin typeface="Carlito"/>
                <a:cs typeface="Carlito"/>
              </a:rPr>
              <a:t>pathways</a:t>
            </a:r>
            <a:endParaRPr sz="1600">
              <a:latin typeface="Carlito"/>
              <a:cs typeface="Carlito"/>
            </a:endParaRPr>
          </a:p>
        </p:txBody>
      </p:sp>
      <p:sp>
        <p:nvSpPr>
          <p:cNvPr id="4" name="object 4"/>
          <p:cNvSpPr txBox="1"/>
          <p:nvPr/>
        </p:nvSpPr>
        <p:spPr>
          <a:xfrm>
            <a:off x="4219702" y="3238500"/>
            <a:ext cx="39370" cy="76200"/>
          </a:xfrm>
          <a:prstGeom prst="rect">
            <a:avLst/>
          </a:prstGeom>
        </p:spPr>
        <p:txBody>
          <a:bodyPr vert="horz" wrap="square" lIns="0" tIns="0" rIns="0" bIns="0" rtlCol="0">
            <a:spAutoFit/>
          </a:bodyPr>
          <a:lstStyle/>
          <a:p>
            <a:pPr>
              <a:lnSpc>
                <a:spcPts val="570"/>
              </a:lnSpc>
            </a:pPr>
            <a:r>
              <a:rPr sz="600" dirty="0">
                <a:solidFill>
                  <a:srgbClr val="888888"/>
                </a:solidFill>
                <a:latin typeface="Carlito"/>
                <a:cs typeface="Carlito"/>
              </a:rPr>
              <a:t>3</a:t>
            </a:r>
            <a:endParaRPr sz="600">
              <a:latin typeface="Carlito"/>
              <a:cs typeface="Carlito"/>
            </a:endParaRPr>
          </a:p>
        </p:txBody>
      </p:sp>
      <p:sp>
        <p:nvSpPr>
          <p:cNvPr id="5" name="object 5"/>
          <p:cNvSpPr txBox="1"/>
          <p:nvPr/>
        </p:nvSpPr>
        <p:spPr>
          <a:xfrm>
            <a:off x="4245864" y="3206750"/>
            <a:ext cx="64769"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1</a:t>
            </a:r>
            <a:endParaRPr sz="600">
              <a:latin typeface="Carlito"/>
              <a:cs typeface="Carlito"/>
            </a:endParaRPr>
          </a:p>
        </p:txBody>
      </p:sp>
      <p:sp>
        <p:nvSpPr>
          <p:cNvPr id="6" name="object 6"/>
          <p:cNvSpPr/>
          <p:nvPr/>
        </p:nvSpPr>
        <p:spPr>
          <a:xfrm>
            <a:off x="2476500" y="1311402"/>
            <a:ext cx="1754886" cy="211759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24255" y="1447800"/>
            <a:ext cx="1685544" cy="14478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4013" y="227076"/>
            <a:ext cx="2825115" cy="361315"/>
          </a:xfrm>
          <a:prstGeom prst="rect">
            <a:avLst/>
          </a:prstGeom>
        </p:spPr>
        <p:txBody>
          <a:bodyPr vert="horz" wrap="square" lIns="0" tIns="12700" rIns="0" bIns="0" rtlCol="0">
            <a:spAutoFit/>
          </a:bodyPr>
          <a:lstStyle/>
          <a:p>
            <a:pPr marL="12700">
              <a:lnSpc>
                <a:spcPct val="100000"/>
              </a:lnSpc>
              <a:spcBef>
                <a:spcPts val="100"/>
              </a:spcBef>
            </a:pPr>
            <a:r>
              <a:rPr sz="2200" spc="-5" dirty="0"/>
              <a:t>Functional </a:t>
            </a:r>
            <a:r>
              <a:rPr sz="2200" spc="-10" dirty="0"/>
              <a:t>brain</a:t>
            </a:r>
            <a:r>
              <a:rPr sz="2200" spc="-35" dirty="0"/>
              <a:t> </a:t>
            </a:r>
            <a:r>
              <a:rPr sz="2200" dirty="0"/>
              <a:t>imaging</a:t>
            </a:r>
            <a:endParaRPr sz="2200"/>
          </a:p>
        </p:txBody>
      </p:sp>
      <p:sp>
        <p:nvSpPr>
          <p:cNvPr id="3" name="object 3"/>
          <p:cNvSpPr txBox="1"/>
          <p:nvPr/>
        </p:nvSpPr>
        <p:spPr>
          <a:xfrm>
            <a:off x="261874" y="800100"/>
            <a:ext cx="594995" cy="269875"/>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600" spc="-5" dirty="0">
                <a:latin typeface="Carlito"/>
                <a:cs typeface="Carlito"/>
              </a:rPr>
              <a:t>fMRI</a:t>
            </a:r>
            <a:endParaRPr sz="1600">
              <a:latin typeface="Carlito"/>
              <a:cs typeface="Carlito"/>
            </a:endParaRPr>
          </a:p>
        </p:txBody>
      </p:sp>
      <p:sp>
        <p:nvSpPr>
          <p:cNvPr id="4" name="object 4"/>
          <p:cNvSpPr txBox="1"/>
          <p:nvPr/>
        </p:nvSpPr>
        <p:spPr>
          <a:xfrm>
            <a:off x="4207002" y="320929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32</a:t>
            </a:r>
            <a:endParaRPr sz="600">
              <a:latin typeface="Carlito"/>
              <a:cs typeface="Carlito"/>
            </a:endParaRPr>
          </a:p>
        </p:txBody>
      </p:sp>
      <p:sp>
        <p:nvSpPr>
          <p:cNvPr id="5" name="object 5"/>
          <p:cNvSpPr/>
          <p:nvPr/>
        </p:nvSpPr>
        <p:spPr>
          <a:xfrm>
            <a:off x="607313" y="1128522"/>
            <a:ext cx="3357372" cy="21122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4013" y="224536"/>
            <a:ext cx="2825115" cy="361315"/>
          </a:xfrm>
          <a:prstGeom prst="rect">
            <a:avLst/>
          </a:prstGeom>
        </p:spPr>
        <p:txBody>
          <a:bodyPr vert="horz" wrap="square" lIns="0" tIns="12700" rIns="0" bIns="0" rtlCol="0">
            <a:spAutoFit/>
          </a:bodyPr>
          <a:lstStyle/>
          <a:p>
            <a:pPr marL="12700">
              <a:lnSpc>
                <a:spcPct val="100000"/>
              </a:lnSpc>
              <a:spcBef>
                <a:spcPts val="100"/>
              </a:spcBef>
            </a:pPr>
            <a:r>
              <a:rPr sz="2200" spc="-5" dirty="0"/>
              <a:t>Functional </a:t>
            </a:r>
            <a:r>
              <a:rPr sz="2200" spc="-10" dirty="0"/>
              <a:t>brain</a:t>
            </a:r>
            <a:r>
              <a:rPr sz="2200" spc="-35" dirty="0"/>
              <a:t> </a:t>
            </a:r>
            <a:r>
              <a:rPr sz="2200" dirty="0"/>
              <a:t>imaging</a:t>
            </a:r>
            <a:endParaRPr sz="2200"/>
          </a:p>
        </p:txBody>
      </p:sp>
      <p:sp>
        <p:nvSpPr>
          <p:cNvPr id="3" name="object 3"/>
          <p:cNvSpPr txBox="1"/>
          <p:nvPr/>
        </p:nvSpPr>
        <p:spPr>
          <a:xfrm>
            <a:off x="261874" y="797560"/>
            <a:ext cx="594995" cy="269875"/>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600" spc="-5" dirty="0">
                <a:latin typeface="Carlito"/>
                <a:cs typeface="Carlito"/>
              </a:rPr>
              <a:t>fMRI</a:t>
            </a:r>
            <a:endParaRPr sz="1600">
              <a:latin typeface="Carlito"/>
              <a:cs typeface="Carlito"/>
            </a:endParaRPr>
          </a:p>
        </p:txBody>
      </p:sp>
      <p:sp>
        <p:nvSpPr>
          <p:cNvPr id="4" name="object 4"/>
          <p:cNvSpPr/>
          <p:nvPr/>
        </p:nvSpPr>
        <p:spPr>
          <a:xfrm>
            <a:off x="934211" y="1230630"/>
            <a:ext cx="2703576" cy="151257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07002" y="3206750"/>
            <a:ext cx="10350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rlito"/>
                <a:cs typeface="Carlito"/>
              </a:rPr>
              <a:t>33</a:t>
            </a:r>
            <a:endParaRPr sz="600">
              <a:latin typeface="Carlito"/>
              <a:cs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5A4343-38D8-D262-54F3-B837068EDC1E}"/>
              </a:ext>
            </a:extLst>
          </p:cNvPr>
          <p:cNvSpPr>
            <a:spLocks noGrp="1"/>
          </p:cNvSpPr>
          <p:nvPr>
            <p:ph type="body" idx="1"/>
          </p:nvPr>
        </p:nvSpPr>
        <p:spPr>
          <a:xfrm>
            <a:off x="11373" y="2886"/>
            <a:ext cx="2561242" cy="892552"/>
          </a:xfrm>
        </p:spPr>
        <p:txBody>
          <a:bodyPr/>
          <a:lstStyle/>
          <a:p>
            <a:r>
              <a:rPr lang="en-US" dirty="0"/>
              <a:t> nerve cell morphologies :</a:t>
            </a:r>
          </a:p>
          <a:p>
            <a:r>
              <a:rPr lang="en-US" sz="1100" dirty="0"/>
              <a:t>Tracing by silver salts / Golgi Technique</a:t>
            </a:r>
          </a:p>
          <a:p>
            <a:r>
              <a:rPr lang="en-US" sz="1100" dirty="0"/>
              <a:t>Used in classic Golgi &amp; Cajal </a:t>
            </a:r>
          </a:p>
          <a:p>
            <a:endParaRPr lang="en-US" dirty="0"/>
          </a:p>
        </p:txBody>
      </p:sp>
      <p:pic>
        <p:nvPicPr>
          <p:cNvPr id="5" name="Picture 4">
            <a:extLst>
              <a:ext uri="{FF2B5EF4-FFF2-40B4-BE49-F238E27FC236}">
                <a16:creationId xmlns:a16="http://schemas.microsoft.com/office/drawing/2014/main" id="{3082AC80-9606-8C5B-89C8-575EB305FEC9}"/>
              </a:ext>
            </a:extLst>
          </p:cNvPr>
          <p:cNvPicPr>
            <a:picLocks noChangeAspect="1"/>
          </p:cNvPicPr>
          <p:nvPr/>
        </p:nvPicPr>
        <p:blipFill>
          <a:blip r:embed="rId2"/>
          <a:stretch>
            <a:fillRect/>
          </a:stretch>
        </p:blipFill>
        <p:spPr>
          <a:xfrm>
            <a:off x="2579439" y="0"/>
            <a:ext cx="1992561" cy="1543742"/>
          </a:xfrm>
          <a:prstGeom prst="rect">
            <a:avLst/>
          </a:prstGeom>
        </p:spPr>
      </p:pic>
      <p:pic>
        <p:nvPicPr>
          <p:cNvPr id="7" name="Picture 6">
            <a:extLst>
              <a:ext uri="{FF2B5EF4-FFF2-40B4-BE49-F238E27FC236}">
                <a16:creationId xmlns:a16="http://schemas.microsoft.com/office/drawing/2014/main" id="{B69CF61A-83D0-B312-2915-4CBD54604E94}"/>
              </a:ext>
            </a:extLst>
          </p:cNvPr>
          <p:cNvPicPr>
            <a:picLocks noChangeAspect="1"/>
          </p:cNvPicPr>
          <p:nvPr/>
        </p:nvPicPr>
        <p:blipFill>
          <a:blip r:embed="rId3"/>
          <a:stretch>
            <a:fillRect/>
          </a:stretch>
        </p:blipFill>
        <p:spPr>
          <a:xfrm>
            <a:off x="820980" y="771871"/>
            <a:ext cx="942028" cy="2070100"/>
          </a:xfrm>
          <a:prstGeom prst="rect">
            <a:avLst/>
          </a:prstGeom>
        </p:spPr>
      </p:pic>
      <p:sp>
        <p:nvSpPr>
          <p:cNvPr id="8" name="TextBox 7">
            <a:extLst>
              <a:ext uri="{FF2B5EF4-FFF2-40B4-BE49-F238E27FC236}">
                <a16:creationId xmlns:a16="http://schemas.microsoft.com/office/drawing/2014/main" id="{B35CA6C7-C50A-DB51-3F71-AC9E08BFD701}"/>
              </a:ext>
            </a:extLst>
          </p:cNvPr>
          <p:cNvSpPr txBox="1"/>
          <p:nvPr/>
        </p:nvSpPr>
        <p:spPr>
          <a:xfrm>
            <a:off x="228600" y="2841971"/>
            <a:ext cx="3961341" cy="261610"/>
          </a:xfrm>
          <a:prstGeom prst="rect">
            <a:avLst/>
          </a:prstGeom>
          <a:noFill/>
        </p:spPr>
        <p:txBody>
          <a:bodyPr wrap="none" rtlCol="0">
            <a:spAutoFit/>
          </a:bodyPr>
          <a:lstStyle/>
          <a:p>
            <a:r>
              <a:rPr lang="en-US" sz="1100"/>
              <a:t>Asterisks indicate that the axon runs on much farther than shown.</a:t>
            </a:r>
            <a:endParaRPr lang="en-US" sz="1100"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4DA6EF0-D394-5190-D5B3-F7146F6E021C}"/>
                  </a:ext>
                </a:extLst>
              </p14:cNvPr>
              <p14:cNvContentPartPr/>
              <p14:nvPr/>
            </p14:nvContentPartPr>
            <p14:xfrm>
              <a:off x="1192892" y="2688140"/>
              <a:ext cx="67320" cy="31680"/>
            </p14:xfrm>
          </p:contentPart>
        </mc:Choice>
        <mc:Fallback xmlns="">
          <p:pic>
            <p:nvPicPr>
              <p:cNvPr id="9" name="Ink 8">
                <a:extLst>
                  <a:ext uri="{FF2B5EF4-FFF2-40B4-BE49-F238E27FC236}">
                    <a16:creationId xmlns:a16="http://schemas.microsoft.com/office/drawing/2014/main" id="{34DA6EF0-D394-5190-D5B3-F7146F6E021C}"/>
                  </a:ext>
                </a:extLst>
              </p:cNvPr>
              <p:cNvPicPr/>
              <p:nvPr/>
            </p:nvPicPr>
            <p:blipFill>
              <a:blip r:embed="rId5"/>
              <a:stretch>
                <a:fillRect/>
              </a:stretch>
            </p:blipFill>
            <p:spPr>
              <a:xfrm>
                <a:off x="1156892" y="2616500"/>
                <a:ext cx="138960" cy="175320"/>
              </a:xfrm>
              <a:prstGeom prst="rect">
                <a:avLst/>
              </a:prstGeom>
            </p:spPr>
          </p:pic>
        </mc:Fallback>
      </mc:AlternateContent>
    </p:spTree>
    <p:extLst>
      <p:ext uri="{BB962C8B-B14F-4D97-AF65-F5344CB8AC3E}">
        <p14:creationId xmlns:p14="http://schemas.microsoft.com/office/powerpoint/2010/main" val="2569582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82C84A-F484-2261-D6A1-3D9711C94610}"/>
              </a:ext>
            </a:extLst>
          </p:cNvPr>
          <p:cNvPicPr>
            <a:picLocks noChangeAspect="1"/>
          </p:cNvPicPr>
          <p:nvPr/>
        </p:nvPicPr>
        <p:blipFill>
          <a:blip r:embed="rId2"/>
          <a:stretch>
            <a:fillRect/>
          </a:stretch>
        </p:blipFill>
        <p:spPr>
          <a:xfrm>
            <a:off x="381000" y="37965"/>
            <a:ext cx="1731153" cy="2648585"/>
          </a:xfrm>
          <a:prstGeom prst="rect">
            <a:avLst/>
          </a:prstGeom>
        </p:spPr>
      </p:pic>
      <p:pic>
        <p:nvPicPr>
          <p:cNvPr id="8" name="Picture 7">
            <a:extLst>
              <a:ext uri="{FF2B5EF4-FFF2-40B4-BE49-F238E27FC236}">
                <a16:creationId xmlns:a16="http://schemas.microsoft.com/office/drawing/2014/main" id="{A5E6CB99-C9AD-EBEB-A152-A2B35A2F39D5}"/>
              </a:ext>
            </a:extLst>
          </p:cNvPr>
          <p:cNvPicPr>
            <a:picLocks noChangeAspect="1"/>
          </p:cNvPicPr>
          <p:nvPr/>
        </p:nvPicPr>
        <p:blipFill>
          <a:blip r:embed="rId3"/>
          <a:stretch>
            <a:fillRect/>
          </a:stretch>
        </p:blipFill>
        <p:spPr>
          <a:xfrm>
            <a:off x="2209800" y="196850"/>
            <a:ext cx="1879717" cy="1947510"/>
          </a:xfrm>
          <a:prstGeom prst="rect">
            <a:avLst/>
          </a:prstGeom>
        </p:spPr>
      </p:pic>
      <p:sp>
        <p:nvSpPr>
          <p:cNvPr id="10" name="TextBox 9">
            <a:extLst>
              <a:ext uri="{FF2B5EF4-FFF2-40B4-BE49-F238E27FC236}">
                <a16:creationId xmlns:a16="http://schemas.microsoft.com/office/drawing/2014/main" id="{1B756CB3-4A80-7688-AD99-7ABFB2768C8B}"/>
              </a:ext>
            </a:extLst>
          </p:cNvPr>
          <p:cNvSpPr txBox="1"/>
          <p:nvPr/>
        </p:nvSpPr>
        <p:spPr>
          <a:xfrm>
            <a:off x="152400" y="2559050"/>
            <a:ext cx="4343400" cy="415498"/>
          </a:xfrm>
          <a:prstGeom prst="rect">
            <a:avLst/>
          </a:prstGeom>
          <a:noFill/>
        </p:spPr>
        <p:txBody>
          <a:bodyPr wrap="square">
            <a:spAutoFit/>
          </a:bodyPr>
          <a:lstStyle/>
          <a:p>
            <a:r>
              <a:rPr lang="en-US" sz="1050" dirty="0"/>
              <a:t>Note, </a:t>
            </a:r>
            <a:r>
              <a:rPr lang="en-US" sz="1050" dirty="0">
                <a:highlight>
                  <a:srgbClr val="FFFF00"/>
                </a:highlight>
              </a:rPr>
              <a:t>retinal bipolar cell</a:t>
            </a:r>
            <a:r>
              <a:rPr lang="en-US" sz="1050" dirty="0"/>
              <a:t>, have very short axons, </a:t>
            </a:r>
            <a:r>
              <a:rPr lang="en-US" sz="1050" dirty="0">
                <a:highlight>
                  <a:srgbClr val="FFFF00"/>
                </a:highlight>
              </a:rPr>
              <a:t>retinal amacrine cell</a:t>
            </a:r>
            <a:r>
              <a:rPr lang="en-US" sz="1050" dirty="0"/>
              <a:t>, have no axon at all. The drawings are not all at the same scale.</a:t>
            </a:r>
          </a:p>
        </p:txBody>
      </p:sp>
    </p:spTree>
    <p:extLst>
      <p:ext uri="{BB962C8B-B14F-4D97-AF65-F5344CB8AC3E}">
        <p14:creationId xmlns:p14="http://schemas.microsoft.com/office/powerpoint/2010/main" val="924342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2410</TotalTime>
  <Words>3961</Words>
  <Application>Microsoft Office PowerPoint</Application>
  <PresentationFormat>Custom</PresentationFormat>
  <Paragraphs>441</Paragraphs>
  <Slides>77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Aharoni</vt:lpstr>
      <vt:lpstr>Amasis MT Pro Black</vt:lpstr>
      <vt:lpstr>Arial</vt:lpstr>
      <vt:lpstr>Bernard MT Condensed</vt:lpstr>
      <vt:lpstr>Calibri</vt:lpstr>
      <vt:lpstr>Californian FB</vt:lpstr>
      <vt:lpstr>Carlito</vt:lpstr>
      <vt:lpstr>Copperplate Gothic Light</vt:lpstr>
      <vt:lpstr>Courier New</vt:lpstr>
      <vt:lpstr>Wingdings</vt:lpstr>
      <vt:lpstr>Office Theme</vt:lpstr>
      <vt:lpstr>PowerPoint Presentation</vt:lpstr>
      <vt:lpstr>What do I expect to learn today?</vt:lpstr>
      <vt:lpstr>Assigned reading from Purves</vt:lpstr>
      <vt:lpstr>PowerPoint Presentation</vt:lpstr>
      <vt:lpstr>Cellular component of the nervous system </vt:lpstr>
      <vt:lpstr>Golgi contributions : figure ( 1.6 ) / figure ( 1.2 )  </vt:lpstr>
      <vt:lpstr>PowerPoint Presentation</vt:lpstr>
      <vt:lpstr>PowerPoint Presentation</vt:lpstr>
      <vt:lpstr>PowerPoint Presentation</vt:lpstr>
      <vt:lpstr>Neurons</vt:lpstr>
      <vt:lpstr>Intro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Glial Cells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Analysis of Neural Systems </vt:lpstr>
      <vt:lpstr>PowerPoint Presentation</vt:lpstr>
      <vt:lpstr>PowerPoint Presentation</vt:lpstr>
      <vt:lpstr>PowerPoint Presentation</vt:lpstr>
      <vt:lpstr>PowerPoint Presentation</vt:lpstr>
      <vt:lpstr>Assigned reading from Purves</vt:lpstr>
      <vt:lpstr>PowerPoint Presentation</vt:lpstr>
      <vt:lpstr>Assigned reading questions</vt:lpstr>
      <vt:lpstr>What do we mean by the  neuron doctrine? </vt:lpstr>
      <vt:lpstr>What is BOLD? </vt:lpstr>
      <vt:lpstr>Neural tissues</vt:lpstr>
      <vt:lpstr>PowerPoint Presentation</vt:lpstr>
      <vt:lpstr>Neurons</vt:lpstr>
      <vt:lpstr>Neurons</vt:lpstr>
      <vt:lpstr>Functional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Axoplasmic transport</vt:lpstr>
      <vt:lpstr>Glial cells</vt:lpstr>
      <vt:lpstr>Blood-brain barrier</vt:lpstr>
      <vt:lpstr>PowerPoint Presentation</vt:lpstr>
      <vt:lpstr>Brain clearing dead neurons</vt:lpstr>
      <vt:lpstr>PowerPoint Presentation</vt:lpstr>
      <vt:lpstr>PowerPoint Presentation</vt:lpstr>
      <vt:lpstr>PowerPoint Presentation</vt:lpstr>
      <vt:lpstr>Methods of neuroscience studies</vt:lpstr>
      <vt:lpstr>Visualizing nerve cells  Staining techniques</vt:lpstr>
      <vt:lpstr>PowerPoint Presentation</vt:lpstr>
      <vt:lpstr>Knee jerk  response</vt:lpstr>
      <vt:lpstr>PowerPoint Presentation</vt:lpstr>
      <vt:lpstr>PowerPoint Presentation</vt:lpstr>
      <vt:lpstr>Electrophysiological recording</vt:lpstr>
      <vt:lpstr>PowerPoint Presentation</vt:lpstr>
      <vt:lpstr>Electrophysiological studies</vt:lpstr>
      <vt:lpstr>A) Action potential measured in a sensory neuron.        (B) Postsynaptic potential recorded in an extensor motor neuron.     (C) Postsynaptic potential recorded in an interneuron.   (D) Postsynaptic potential recorded in a flexor motor neuron. Such intracellular recordings are the basis for understanding the cellular mechanisms of action potential generation, and the sensory receptor and synaptic potentials that trigger these conducted signals.</vt:lpstr>
      <vt:lpstr>Structural analysis</vt:lpstr>
      <vt:lpstr>PowerPoint Presentation</vt:lpstr>
      <vt:lpstr>Structural analysis</vt:lpstr>
      <vt:lpstr>Functional analysis – electrophysiological studies</vt:lpstr>
      <vt:lpstr>Magnetic resonance imaging</vt:lpstr>
      <vt:lpstr>Magnetic resonance imaging</vt:lpstr>
      <vt:lpstr>Functional brain imaging</vt:lpstr>
      <vt:lpstr>Functional brain imaging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dc:title>
  <dc:creator>m_mohammad</dc:creator>
  <cp:lastModifiedBy>Khaled Omar Dasan Dasan</cp:lastModifiedBy>
  <cp:revision>3</cp:revision>
  <dcterms:created xsi:type="dcterms:W3CDTF">2023-03-09T16:44:09Z</dcterms:created>
  <dcterms:modified xsi:type="dcterms:W3CDTF">2023-03-12T12:19:07Z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2023-03-06T00:00:00Z</vt:filetime>
  </property>
  <property fmtid="{D5CDD505-2E9C-101B-9397-08002B2CF9AE}" pid="3" name="Creator">
    <vt:lpwstr>Microsoft® PowerPoint® 2019</vt:lpwstr>
  </property>
  <property fmtid="{D5CDD505-2E9C-101B-9397-08002B2CF9AE}" pid="4" name="LastSaved">
    <vt:filetime>2023-03-09T00:00:00Z</vt:filetime>
  </property>
</Properties>
</file>